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319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303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303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303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303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303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B1A60-9DC6-4622-9D34-53F3B850EFF8}" type="datetimeFigureOut">
              <a:rPr lang="ru-RU" smtClean="0"/>
              <a:t>17.01.2025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7D9D0-A521-4A15-B291-1A087B91D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489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1620" y="219583"/>
            <a:ext cx="7332980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1620" y="2010511"/>
            <a:ext cx="6625590" cy="3226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35816" y="6521777"/>
            <a:ext cx="264795" cy="244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1303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A59D07-666B-49A0-89F6-3ED639BECEA5}"/>
              </a:ext>
            </a:extLst>
          </p:cNvPr>
          <p:cNvSpPr/>
          <p:nvPr/>
        </p:nvSpPr>
        <p:spPr>
          <a:xfrm>
            <a:off x="2401999" y="968540"/>
            <a:ext cx="8771098" cy="344634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Balashiha250618 Regular" pitchFamily="50" charset="-52"/>
            </a:endParaRPr>
          </a:p>
        </p:txBody>
      </p:sp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id="{A589B316-ADB1-414F-AED4-93FCA3A338D2}"/>
              </a:ext>
            </a:extLst>
          </p:cNvPr>
          <p:cNvSpPr/>
          <p:nvPr/>
        </p:nvSpPr>
        <p:spPr>
          <a:xfrm rot="16200000" flipH="1">
            <a:off x="-182079" y="2021479"/>
            <a:ext cx="3637015" cy="1531139"/>
          </a:xfrm>
          <a:prstGeom prst="parallelogram">
            <a:avLst>
              <a:gd name="adj" fmla="val 13638"/>
            </a:avLst>
          </a:prstGeom>
          <a:solidFill>
            <a:srgbClr val="CF3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Balashiha250618 Regular" pitchFamily="50" charset="-5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19482" y="2286000"/>
            <a:ext cx="83820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"/>
              </a:spcBef>
            </a:pPr>
            <a:r>
              <a:rPr lang="ru-RU" sz="4400" b="1" dirty="0">
                <a:solidFill>
                  <a:schemeClr val="bg1"/>
                </a:solidFill>
                <a:latin typeface="Arial"/>
                <a:cs typeface="Arial"/>
              </a:rPr>
              <a:t>Э</a:t>
            </a:r>
            <a:r>
              <a:rPr sz="4400" b="1" dirty="0" err="1">
                <a:solidFill>
                  <a:schemeClr val="bg1"/>
                </a:solidFill>
                <a:latin typeface="Arial"/>
                <a:cs typeface="Arial"/>
              </a:rPr>
              <a:t>лектронны</a:t>
            </a:r>
            <a:r>
              <a:rPr lang="ru-RU" sz="4400" b="1" dirty="0">
                <a:solidFill>
                  <a:schemeClr val="bg1"/>
                </a:solidFill>
                <a:latin typeface="Arial"/>
                <a:cs typeface="Arial"/>
              </a:rPr>
              <a:t>е</a:t>
            </a:r>
            <a:r>
              <a:rPr sz="4400" b="1" spc="-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4400" b="1" dirty="0" err="1">
                <a:solidFill>
                  <a:schemeClr val="bg1"/>
                </a:solidFill>
                <a:latin typeface="Arial"/>
                <a:cs typeface="Arial"/>
              </a:rPr>
              <a:t>голосования</a:t>
            </a:r>
            <a:r>
              <a:rPr sz="4400" b="1" spc="-3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chemeClr val="bg1"/>
                </a:solidFill>
                <a:latin typeface="Arial"/>
                <a:cs typeface="Arial"/>
              </a:rPr>
              <a:t>в ГИС </a:t>
            </a:r>
            <a:r>
              <a:rPr sz="4400" b="1" spc="-25" dirty="0">
                <a:solidFill>
                  <a:schemeClr val="bg1"/>
                </a:solidFill>
                <a:latin typeface="Arial"/>
                <a:cs typeface="Arial"/>
              </a:rPr>
              <a:t>ЖКХ</a:t>
            </a:r>
            <a:r>
              <a:rPr lang="ru-RU" sz="4400" b="1" spc="-25" dirty="0">
                <a:solidFill>
                  <a:schemeClr val="bg1"/>
                </a:solidFill>
                <a:latin typeface="Arial"/>
                <a:cs typeface="Arial"/>
              </a:rPr>
              <a:t> 2025</a:t>
            </a:r>
            <a:endParaRPr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36400" y="6522821"/>
            <a:ext cx="1257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30274" y="858138"/>
            <a:ext cx="5863590" cy="1798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Инициирование</a:t>
            </a:r>
            <a:r>
              <a:rPr sz="2000" b="1" spc="-6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общего</a:t>
            </a:r>
            <a:r>
              <a:rPr sz="2000" b="1" spc="-2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98740"/>
                </a:solidFill>
                <a:latin typeface="Arial"/>
                <a:cs typeface="Arial"/>
              </a:rPr>
              <a:t>собрания</a:t>
            </a:r>
            <a:endParaRPr sz="2000">
              <a:latin typeface="Arial"/>
              <a:cs typeface="Arial"/>
            </a:endParaRPr>
          </a:p>
          <a:p>
            <a:pPr marL="139065" indent="-126364">
              <a:lnSpc>
                <a:spcPct val="100000"/>
              </a:lnSpc>
              <a:spcBef>
                <a:spcPts val="20"/>
              </a:spcBef>
              <a:buChar char="–"/>
              <a:tabLst>
                <a:tab pos="139065" algn="l"/>
              </a:tabLst>
            </a:pPr>
            <a:r>
              <a:rPr sz="1200" b="1" dirty="0">
                <a:latin typeface="Arial"/>
                <a:cs typeface="Arial"/>
              </a:rPr>
              <a:t>размещение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сообщения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ГИС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ЖКХ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98740"/>
                </a:solidFill>
                <a:latin typeface="Arial"/>
                <a:cs typeface="Arial"/>
              </a:rPr>
              <a:t>за</a:t>
            </a:r>
            <a:r>
              <a:rPr sz="1500" b="1" spc="-3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98740"/>
                </a:solidFill>
                <a:latin typeface="Arial"/>
                <a:cs typeface="Arial"/>
              </a:rPr>
              <a:t>10</a:t>
            </a:r>
            <a:r>
              <a:rPr sz="1500" b="1" spc="-4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098740"/>
                </a:solidFill>
                <a:latin typeface="Arial"/>
                <a:cs typeface="Arial"/>
              </a:rPr>
              <a:t>дней</a:t>
            </a:r>
            <a:r>
              <a:rPr sz="1500" b="1" spc="-9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до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даты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начала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собрания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0"/>
              </a:spcBef>
              <a:buFont typeface="Arial"/>
              <a:buChar char="–"/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Определение</a:t>
            </a:r>
            <a:r>
              <a:rPr sz="2000" b="1" spc="-7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98740"/>
                </a:solidFill>
                <a:latin typeface="Arial"/>
                <a:cs typeface="Arial"/>
              </a:rPr>
              <a:t>инициатора</a:t>
            </a:r>
            <a:endParaRPr sz="2000">
              <a:latin typeface="Arial"/>
              <a:cs typeface="Arial"/>
            </a:endParaRPr>
          </a:p>
          <a:p>
            <a:pPr marL="139065" indent="-126364">
              <a:lnSpc>
                <a:spcPct val="100000"/>
              </a:lnSpc>
              <a:spcBef>
                <a:spcPts val="25"/>
              </a:spcBef>
              <a:buChar char="–"/>
              <a:tabLst>
                <a:tab pos="139065" algn="l"/>
              </a:tabLst>
            </a:pPr>
            <a:r>
              <a:rPr sz="1200" b="1" dirty="0">
                <a:latin typeface="Arial"/>
                <a:cs typeface="Arial"/>
              </a:rPr>
              <a:t>администратора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первого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25" dirty="0">
                <a:latin typeface="Arial"/>
                <a:cs typeface="Arial"/>
              </a:rPr>
              <a:t>ОСС</a:t>
            </a:r>
            <a:endParaRPr sz="1200">
              <a:latin typeface="Arial"/>
              <a:cs typeface="Arial"/>
            </a:endParaRPr>
          </a:p>
          <a:p>
            <a:pPr marL="273050" lvl="1" indent="-190500">
              <a:lnSpc>
                <a:spcPct val="100000"/>
              </a:lnSpc>
              <a:spcBef>
                <a:spcPts val="700"/>
              </a:spcBef>
              <a:buFont typeface="Microsoft Sans Serif"/>
              <a:buChar char="•"/>
              <a:tabLst>
                <a:tab pos="273050" algn="l"/>
              </a:tabLst>
            </a:pPr>
            <a:r>
              <a:rPr sz="1300" b="1" spc="-10" dirty="0">
                <a:solidFill>
                  <a:srgbClr val="008439"/>
                </a:solidFill>
                <a:latin typeface="Arial"/>
                <a:cs typeface="Arial"/>
              </a:rPr>
              <a:t>Собственник</a:t>
            </a:r>
            <a:endParaRPr sz="1300">
              <a:latin typeface="Arial"/>
              <a:cs typeface="Arial"/>
            </a:endParaRPr>
          </a:p>
          <a:p>
            <a:pPr marL="273050" lvl="1" indent="-190500">
              <a:lnSpc>
                <a:spcPct val="100000"/>
              </a:lnSpc>
              <a:buFont typeface="Microsoft Sans Serif"/>
              <a:buChar char="•"/>
              <a:tabLst>
                <a:tab pos="273050" algn="l"/>
              </a:tabLst>
            </a:pPr>
            <a:r>
              <a:rPr sz="1300" b="1" dirty="0">
                <a:solidFill>
                  <a:srgbClr val="008439"/>
                </a:solidFill>
                <a:latin typeface="Arial"/>
                <a:cs typeface="Arial"/>
              </a:rPr>
              <a:t>Действующая</a:t>
            </a:r>
            <a:r>
              <a:rPr sz="1300" b="1" spc="-75" dirty="0">
                <a:solidFill>
                  <a:srgbClr val="008439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008439"/>
                </a:solidFill>
                <a:latin typeface="Arial"/>
                <a:cs typeface="Arial"/>
              </a:rPr>
              <a:t>УК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45043" y="119634"/>
            <a:ext cx="42043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>
                <a:solidFill>
                  <a:srgbClr val="7E7E7E"/>
                </a:solidFill>
              </a:rPr>
              <a:t>В</a:t>
            </a:r>
            <a:r>
              <a:rPr sz="2000" spc="-25" dirty="0">
                <a:solidFill>
                  <a:srgbClr val="7E7E7E"/>
                </a:solidFill>
              </a:rPr>
              <a:t> </a:t>
            </a:r>
            <a:r>
              <a:rPr sz="2000" dirty="0">
                <a:solidFill>
                  <a:srgbClr val="7E7E7E"/>
                </a:solidFill>
              </a:rPr>
              <a:t>электронном</a:t>
            </a:r>
            <a:r>
              <a:rPr sz="2000" spc="-15" dirty="0">
                <a:solidFill>
                  <a:srgbClr val="7E7E7E"/>
                </a:solidFill>
              </a:rPr>
              <a:t> </a:t>
            </a:r>
            <a:r>
              <a:rPr sz="2000" dirty="0">
                <a:solidFill>
                  <a:srgbClr val="7E7E7E"/>
                </a:solidFill>
              </a:rPr>
              <a:t>виде</a:t>
            </a:r>
            <a:r>
              <a:rPr sz="2000" spc="-45" dirty="0">
                <a:solidFill>
                  <a:srgbClr val="7E7E7E"/>
                </a:solidFill>
              </a:rPr>
              <a:t> </a:t>
            </a:r>
            <a:r>
              <a:rPr sz="2000" dirty="0">
                <a:solidFill>
                  <a:srgbClr val="7E7E7E"/>
                </a:solidFill>
              </a:rPr>
              <a:t>в</a:t>
            </a:r>
            <a:r>
              <a:rPr sz="2000" spc="-35" dirty="0">
                <a:solidFill>
                  <a:srgbClr val="7E7E7E"/>
                </a:solidFill>
              </a:rPr>
              <a:t> </a:t>
            </a:r>
            <a:r>
              <a:rPr sz="2800" dirty="0">
                <a:solidFill>
                  <a:srgbClr val="7E7E7E"/>
                </a:solidFill>
              </a:rPr>
              <a:t>гис</a:t>
            </a:r>
            <a:r>
              <a:rPr sz="2800" spc="-35" dirty="0">
                <a:solidFill>
                  <a:srgbClr val="7E7E7E"/>
                </a:solidFill>
              </a:rPr>
              <a:t> </a:t>
            </a:r>
            <a:r>
              <a:rPr sz="2800" spc="-25" dirty="0">
                <a:solidFill>
                  <a:srgbClr val="7E7E7E"/>
                </a:solidFill>
              </a:rPr>
              <a:t>жкх</a:t>
            </a:r>
            <a:endParaRPr sz="28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8396"/>
            <a:ext cx="7695057" cy="56616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61620" y="219583"/>
            <a:ext cx="73018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Проведение</a:t>
            </a:r>
            <a:r>
              <a:rPr sz="22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общего</a:t>
            </a:r>
            <a:r>
              <a:rPr sz="22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собрания</a:t>
            </a:r>
            <a:r>
              <a:rPr sz="22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собственников</a:t>
            </a:r>
            <a:r>
              <a:rPr sz="22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(ОСС)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4294" y="869188"/>
            <a:ext cx="1029969" cy="4174490"/>
          </a:xfrm>
          <a:custGeom>
            <a:avLst/>
            <a:gdLst/>
            <a:ahLst/>
            <a:cxnLst/>
            <a:rect l="l" t="t" r="r" b="b"/>
            <a:pathLst>
              <a:path w="1029969" h="4174490">
                <a:moveTo>
                  <a:pt x="950429" y="0"/>
                </a:moveTo>
                <a:lnTo>
                  <a:pt x="78879" y="0"/>
                </a:lnTo>
                <a:lnTo>
                  <a:pt x="48177" y="6217"/>
                </a:lnTo>
                <a:lnTo>
                  <a:pt x="23104" y="23161"/>
                </a:lnTo>
                <a:lnTo>
                  <a:pt x="6199" y="48273"/>
                </a:lnTo>
                <a:lnTo>
                  <a:pt x="0" y="78994"/>
                </a:lnTo>
                <a:lnTo>
                  <a:pt x="0" y="4095369"/>
                </a:lnTo>
                <a:lnTo>
                  <a:pt x="6199" y="4126069"/>
                </a:lnTo>
                <a:lnTo>
                  <a:pt x="23104" y="4151137"/>
                </a:lnTo>
                <a:lnTo>
                  <a:pt x="48177" y="4168038"/>
                </a:lnTo>
                <a:lnTo>
                  <a:pt x="78879" y="4174236"/>
                </a:lnTo>
                <a:lnTo>
                  <a:pt x="950429" y="4174236"/>
                </a:lnTo>
                <a:lnTo>
                  <a:pt x="981140" y="4168038"/>
                </a:lnTo>
                <a:lnTo>
                  <a:pt x="1006230" y="4151137"/>
                </a:lnTo>
                <a:lnTo>
                  <a:pt x="1023153" y="4126069"/>
                </a:lnTo>
                <a:lnTo>
                  <a:pt x="1029360" y="4095369"/>
                </a:lnTo>
                <a:lnTo>
                  <a:pt x="1029360" y="78994"/>
                </a:lnTo>
                <a:lnTo>
                  <a:pt x="1023153" y="48273"/>
                </a:lnTo>
                <a:lnTo>
                  <a:pt x="1006230" y="23161"/>
                </a:lnTo>
                <a:lnTo>
                  <a:pt x="981140" y="6217"/>
                </a:lnTo>
                <a:lnTo>
                  <a:pt x="950429" y="0"/>
                </a:lnTo>
                <a:close/>
              </a:path>
            </a:pathLst>
          </a:custGeom>
          <a:solidFill>
            <a:srgbClr val="0084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11581" y="2793618"/>
            <a:ext cx="755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900" b="1" spc="-20" dirty="0">
                <a:solidFill>
                  <a:srgbClr val="FFFFFF"/>
                </a:solidFill>
                <a:latin typeface="Arial"/>
                <a:cs typeface="Arial"/>
              </a:rPr>
              <a:t> этап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53032" y="3404361"/>
            <a:ext cx="7195820" cy="167195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16865" indent="-304165">
              <a:lnSpc>
                <a:spcPct val="100000"/>
              </a:lnSpc>
              <a:spcBef>
                <a:spcPts val="819"/>
              </a:spcBef>
              <a:buAutoNum type="arabicPeriod"/>
              <a:tabLst>
                <a:tab pos="316865" algn="l"/>
              </a:tabLst>
            </a:pP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Определение</a:t>
            </a:r>
            <a:r>
              <a:rPr sz="1200" b="1" spc="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администратора</a:t>
            </a:r>
            <a:r>
              <a:rPr sz="1200" b="1" spc="6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98740"/>
                </a:solidFill>
                <a:latin typeface="Arial"/>
                <a:cs typeface="Arial"/>
              </a:rPr>
              <a:t>ОСС</a:t>
            </a:r>
            <a:endParaRPr sz="12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316865" algn="l"/>
              </a:tabLst>
            </a:pP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Определение</a:t>
            </a:r>
            <a:r>
              <a:rPr sz="1200" b="1" spc="-6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порядка</a:t>
            </a:r>
            <a:r>
              <a:rPr sz="1200" b="1" spc="-4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приема</a:t>
            </a:r>
            <a:r>
              <a:rPr sz="1200" b="1" spc="-4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администратором</a:t>
            </a: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сообщений</a:t>
            </a:r>
            <a:r>
              <a:rPr sz="1200" b="1" spc="-5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о</a:t>
            </a:r>
            <a:r>
              <a:rPr sz="1200" b="1" spc="-4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проведении</a:t>
            </a:r>
            <a:r>
              <a:rPr sz="1200" b="1" spc="-4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98740"/>
                </a:solidFill>
                <a:latin typeface="Arial"/>
                <a:cs typeface="Arial"/>
              </a:rPr>
              <a:t>ОСС</a:t>
            </a:r>
            <a:endParaRPr sz="12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316865" algn="l"/>
              </a:tabLst>
            </a:pP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Определение</a:t>
            </a:r>
            <a:r>
              <a:rPr sz="1200" b="1" spc="-6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порядка</a:t>
            </a:r>
            <a:r>
              <a:rPr sz="1200" b="1" spc="-4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приема</a:t>
            </a:r>
            <a:r>
              <a:rPr sz="1200" b="1" spc="-3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администратором</a:t>
            </a: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решений</a:t>
            </a:r>
            <a:r>
              <a:rPr sz="1200" b="1" spc="-4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собственников</a:t>
            </a:r>
            <a:endParaRPr sz="1200">
              <a:latin typeface="Arial"/>
              <a:cs typeface="Arial"/>
            </a:endParaRPr>
          </a:p>
          <a:p>
            <a:pPr marL="316865" indent="-304165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316865" algn="l"/>
              </a:tabLst>
            </a:pP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Определение</a:t>
            </a:r>
            <a:r>
              <a:rPr sz="1200" b="1" spc="-8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продолжительности</a:t>
            </a:r>
            <a:r>
              <a:rPr sz="1200" b="1" spc="-4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голосования</a:t>
            </a:r>
            <a:endParaRPr sz="1200">
              <a:latin typeface="Arial"/>
              <a:cs typeface="Arial"/>
            </a:endParaRPr>
          </a:p>
          <a:p>
            <a:pPr marL="317500" marR="5080" indent="-304800">
              <a:lnSpc>
                <a:spcPct val="150000"/>
              </a:lnSpc>
              <a:buClr>
                <a:srgbClr val="098740"/>
              </a:buClr>
              <a:buAutoNum type="arabicPeriod"/>
              <a:tabLst>
                <a:tab pos="317500" algn="l"/>
              </a:tabLst>
            </a:pPr>
            <a:r>
              <a:rPr sz="1200" b="1" dirty="0">
                <a:solidFill>
                  <a:srgbClr val="AC0000"/>
                </a:solidFill>
                <a:latin typeface="Arial"/>
                <a:cs typeface="Arial"/>
              </a:rPr>
              <a:t>!</a:t>
            </a:r>
            <a:r>
              <a:rPr sz="1200" b="1" spc="-45" dirty="0">
                <a:solidFill>
                  <a:srgbClr val="AC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О</a:t>
            </a:r>
            <a:r>
              <a:rPr sz="1200" b="1" spc="-2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проведении</a:t>
            </a:r>
            <a:r>
              <a:rPr sz="1200" b="1" spc="-2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всех</a:t>
            </a:r>
            <a:r>
              <a:rPr sz="1200" b="1" spc="-5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последующих ОСС</a:t>
            </a:r>
            <a:r>
              <a:rPr sz="1200" b="1" spc="-3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исключительно</a:t>
            </a:r>
            <a:r>
              <a:rPr sz="1200" b="1" spc="-2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в</a:t>
            </a:r>
            <a:r>
              <a:rPr sz="1200" b="1" spc="-4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форме заочного</a:t>
            </a:r>
            <a:r>
              <a:rPr sz="1200" b="1" spc="-2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голосования</a:t>
            </a:r>
            <a:r>
              <a:rPr sz="1200" b="1" spc="-3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098740"/>
                </a:solidFill>
                <a:latin typeface="Arial"/>
                <a:cs typeface="Arial"/>
              </a:rPr>
              <a:t>с </a:t>
            </a:r>
            <a:r>
              <a:rPr sz="1200" b="1" spc="-10" dirty="0">
                <a:solidFill>
                  <a:srgbClr val="098740"/>
                </a:solidFill>
                <a:latin typeface="Arial"/>
                <a:cs typeface="Arial"/>
              </a:rPr>
              <a:t>использованием</a:t>
            </a:r>
            <a:r>
              <a:rPr sz="1200" b="1" spc="2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98740"/>
                </a:solidFill>
                <a:latin typeface="Arial"/>
                <a:cs typeface="Arial"/>
              </a:rPr>
              <a:t>ГИС </a:t>
            </a:r>
            <a:r>
              <a:rPr sz="1200" b="1" spc="-25" dirty="0">
                <a:solidFill>
                  <a:srgbClr val="098740"/>
                </a:solidFill>
                <a:latin typeface="Arial"/>
                <a:cs typeface="Arial"/>
              </a:rPr>
              <a:t>ЖКХ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30274" y="2857881"/>
            <a:ext cx="3180080" cy="5162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Формирование</a:t>
            </a:r>
            <a:r>
              <a:rPr sz="2000" b="1" spc="-5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98740"/>
                </a:solidFill>
                <a:latin typeface="Arial"/>
                <a:cs typeface="Arial"/>
              </a:rPr>
              <a:t>повестки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b="1" dirty="0">
                <a:latin typeface="Arial"/>
                <a:cs typeface="Arial"/>
              </a:rPr>
              <a:t>–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обязательные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вопросы: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30274" y="5256022"/>
            <a:ext cx="61868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Уведомление</a:t>
            </a:r>
            <a:r>
              <a:rPr sz="2000" b="1" spc="-5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собственников</a:t>
            </a:r>
            <a:r>
              <a:rPr sz="2000" b="1" spc="-4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о</a:t>
            </a:r>
            <a:r>
              <a:rPr sz="2000" b="1" spc="-2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проведении</a:t>
            </a:r>
            <a:r>
              <a:rPr sz="2000" b="1" spc="-5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98740"/>
                </a:solidFill>
                <a:latin typeface="Arial"/>
                <a:cs typeface="Arial"/>
              </a:rPr>
              <a:t>ОСС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4294" y="5266054"/>
            <a:ext cx="1029969" cy="327660"/>
          </a:xfrm>
          <a:custGeom>
            <a:avLst/>
            <a:gdLst/>
            <a:ahLst/>
            <a:cxnLst/>
            <a:rect l="l" t="t" r="r" b="b"/>
            <a:pathLst>
              <a:path w="1029969" h="327660">
                <a:moveTo>
                  <a:pt x="974750" y="0"/>
                </a:moveTo>
                <a:lnTo>
                  <a:pt x="54559" y="0"/>
                </a:lnTo>
                <a:lnTo>
                  <a:pt x="33325" y="4280"/>
                </a:lnTo>
                <a:lnTo>
                  <a:pt x="15982" y="15954"/>
                </a:lnTo>
                <a:lnTo>
                  <a:pt x="4288" y="33272"/>
                </a:lnTo>
                <a:lnTo>
                  <a:pt x="0" y="54483"/>
                </a:lnTo>
                <a:lnTo>
                  <a:pt x="0" y="272669"/>
                </a:lnTo>
                <a:lnTo>
                  <a:pt x="4288" y="293949"/>
                </a:lnTo>
                <a:lnTo>
                  <a:pt x="15982" y="311296"/>
                </a:lnTo>
                <a:lnTo>
                  <a:pt x="33325" y="322975"/>
                </a:lnTo>
                <a:lnTo>
                  <a:pt x="54559" y="327253"/>
                </a:lnTo>
                <a:lnTo>
                  <a:pt x="974750" y="327253"/>
                </a:lnTo>
                <a:lnTo>
                  <a:pt x="995981" y="322975"/>
                </a:lnTo>
                <a:lnTo>
                  <a:pt x="1013342" y="311296"/>
                </a:lnTo>
                <a:lnTo>
                  <a:pt x="1025060" y="293949"/>
                </a:lnTo>
                <a:lnTo>
                  <a:pt x="1029360" y="272669"/>
                </a:lnTo>
                <a:lnTo>
                  <a:pt x="1029360" y="54483"/>
                </a:lnTo>
                <a:lnTo>
                  <a:pt x="1025060" y="33272"/>
                </a:lnTo>
                <a:lnTo>
                  <a:pt x="1013342" y="15954"/>
                </a:lnTo>
                <a:lnTo>
                  <a:pt x="995981" y="4280"/>
                </a:lnTo>
                <a:lnTo>
                  <a:pt x="974750" y="0"/>
                </a:lnTo>
                <a:close/>
              </a:path>
            </a:pathLst>
          </a:custGeom>
          <a:solidFill>
            <a:srgbClr val="0084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11886" y="5267325"/>
            <a:ext cx="755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900" b="1" spc="-20" dirty="0">
                <a:solidFill>
                  <a:srgbClr val="FFFFFF"/>
                </a:solidFill>
                <a:latin typeface="Arial"/>
                <a:cs typeface="Arial"/>
              </a:rPr>
              <a:t> этап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30274" y="5806846"/>
            <a:ext cx="367601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Голосование</a:t>
            </a:r>
            <a:r>
              <a:rPr sz="2000" b="1" spc="-9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98740"/>
                </a:solidFill>
                <a:latin typeface="Arial"/>
                <a:cs typeface="Arial"/>
              </a:rPr>
              <a:t>собственников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4294" y="5816777"/>
            <a:ext cx="1029969" cy="327660"/>
          </a:xfrm>
          <a:custGeom>
            <a:avLst/>
            <a:gdLst/>
            <a:ahLst/>
            <a:cxnLst/>
            <a:rect l="l" t="t" r="r" b="b"/>
            <a:pathLst>
              <a:path w="1029969" h="327660">
                <a:moveTo>
                  <a:pt x="974750" y="0"/>
                </a:moveTo>
                <a:lnTo>
                  <a:pt x="54559" y="0"/>
                </a:lnTo>
                <a:lnTo>
                  <a:pt x="33325" y="4286"/>
                </a:lnTo>
                <a:lnTo>
                  <a:pt x="15982" y="15978"/>
                </a:lnTo>
                <a:lnTo>
                  <a:pt x="4288" y="33320"/>
                </a:lnTo>
                <a:lnTo>
                  <a:pt x="0" y="54559"/>
                </a:lnTo>
                <a:lnTo>
                  <a:pt x="0" y="272757"/>
                </a:lnTo>
                <a:lnTo>
                  <a:pt x="4288" y="293989"/>
                </a:lnTo>
                <a:lnTo>
                  <a:pt x="15982" y="311327"/>
                </a:lnTo>
                <a:lnTo>
                  <a:pt x="33325" y="323017"/>
                </a:lnTo>
                <a:lnTo>
                  <a:pt x="54559" y="327304"/>
                </a:lnTo>
                <a:lnTo>
                  <a:pt x="974750" y="327304"/>
                </a:lnTo>
                <a:lnTo>
                  <a:pt x="995981" y="323017"/>
                </a:lnTo>
                <a:lnTo>
                  <a:pt x="1013342" y="311327"/>
                </a:lnTo>
                <a:lnTo>
                  <a:pt x="1025060" y="293989"/>
                </a:lnTo>
                <a:lnTo>
                  <a:pt x="1029360" y="272757"/>
                </a:lnTo>
                <a:lnTo>
                  <a:pt x="1029360" y="54559"/>
                </a:lnTo>
                <a:lnTo>
                  <a:pt x="1025060" y="33320"/>
                </a:lnTo>
                <a:lnTo>
                  <a:pt x="1013342" y="15978"/>
                </a:lnTo>
                <a:lnTo>
                  <a:pt x="995981" y="4286"/>
                </a:lnTo>
                <a:lnTo>
                  <a:pt x="974750" y="0"/>
                </a:lnTo>
                <a:close/>
              </a:path>
            </a:pathLst>
          </a:custGeom>
          <a:solidFill>
            <a:srgbClr val="0084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11886" y="5818428"/>
            <a:ext cx="755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900" b="1" spc="-20" dirty="0">
                <a:solidFill>
                  <a:srgbClr val="FFFFFF"/>
                </a:solidFill>
                <a:latin typeface="Arial"/>
                <a:cs typeface="Arial"/>
              </a:rPr>
              <a:t> этап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30274" y="6369202"/>
            <a:ext cx="24974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98740"/>
                </a:solidFill>
                <a:latin typeface="Arial"/>
                <a:cs typeface="Arial"/>
              </a:rPr>
              <a:t>Подведение</a:t>
            </a:r>
            <a:r>
              <a:rPr sz="2000" b="1" spc="-3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98740"/>
                </a:solidFill>
                <a:latin typeface="Arial"/>
                <a:cs typeface="Arial"/>
              </a:rPr>
              <a:t>итогов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74294" y="6378943"/>
            <a:ext cx="1029969" cy="327660"/>
          </a:xfrm>
          <a:custGeom>
            <a:avLst/>
            <a:gdLst/>
            <a:ahLst/>
            <a:cxnLst/>
            <a:rect l="l" t="t" r="r" b="b"/>
            <a:pathLst>
              <a:path w="1029969" h="327659">
                <a:moveTo>
                  <a:pt x="974750" y="0"/>
                </a:moveTo>
                <a:lnTo>
                  <a:pt x="54559" y="0"/>
                </a:lnTo>
                <a:lnTo>
                  <a:pt x="33325" y="4288"/>
                </a:lnTo>
                <a:lnTo>
                  <a:pt x="15982" y="15982"/>
                </a:lnTo>
                <a:lnTo>
                  <a:pt x="4288" y="33325"/>
                </a:lnTo>
                <a:lnTo>
                  <a:pt x="0" y="54559"/>
                </a:lnTo>
                <a:lnTo>
                  <a:pt x="0" y="272757"/>
                </a:lnTo>
                <a:lnTo>
                  <a:pt x="4288" y="293989"/>
                </a:lnTo>
                <a:lnTo>
                  <a:pt x="15982" y="311327"/>
                </a:lnTo>
                <a:lnTo>
                  <a:pt x="33325" y="323017"/>
                </a:lnTo>
                <a:lnTo>
                  <a:pt x="54559" y="327304"/>
                </a:lnTo>
                <a:lnTo>
                  <a:pt x="974750" y="327304"/>
                </a:lnTo>
                <a:lnTo>
                  <a:pt x="995981" y="323017"/>
                </a:lnTo>
                <a:lnTo>
                  <a:pt x="1013342" y="311327"/>
                </a:lnTo>
                <a:lnTo>
                  <a:pt x="1025060" y="293989"/>
                </a:lnTo>
                <a:lnTo>
                  <a:pt x="1029360" y="272757"/>
                </a:lnTo>
                <a:lnTo>
                  <a:pt x="1029360" y="54559"/>
                </a:lnTo>
                <a:lnTo>
                  <a:pt x="1025060" y="33325"/>
                </a:lnTo>
                <a:lnTo>
                  <a:pt x="1013342" y="15982"/>
                </a:lnTo>
                <a:lnTo>
                  <a:pt x="995981" y="4288"/>
                </a:lnTo>
                <a:lnTo>
                  <a:pt x="974750" y="0"/>
                </a:lnTo>
                <a:close/>
              </a:path>
            </a:pathLst>
          </a:custGeom>
          <a:solidFill>
            <a:srgbClr val="0084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11886" y="6380479"/>
            <a:ext cx="755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900" b="1" spc="-20" dirty="0">
                <a:solidFill>
                  <a:srgbClr val="FFFFFF"/>
                </a:solidFill>
                <a:latin typeface="Arial"/>
                <a:cs typeface="Arial"/>
              </a:rPr>
              <a:t> этап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917878" y="1198689"/>
            <a:ext cx="4133215" cy="2130425"/>
            <a:chOff x="7917878" y="1198689"/>
            <a:chExt cx="4133215" cy="2130425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7340" y="1322630"/>
              <a:ext cx="4113657" cy="199651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922641" y="1203452"/>
              <a:ext cx="4123690" cy="2120900"/>
            </a:xfrm>
            <a:custGeom>
              <a:avLst/>
              <a:gdLst/>
              <a:ahLst/>
              <a:cxnLst/>
              <a:rect l="l" t="t" r="r" b="b"/>
              <a:pathLst>
                <a:path w="4123690" h="2120900">
                  <a:moveTo>
                    <a:pt x="0" y="2120519"/>
                  </a:moveTo>
                  <a:lnTo>
                    <a:pt x="4123181" y="2120519"/>
                  </a:lnTo>
                  <a:lnTo>
                    <a:pt x="4123181" y="0"/>
                  </a:lnTo>
                  <a:lnTo>
                    <a:pt x="0" y="0"/>
                  </a:lnTo>
                  <a:lnTo>
                    <a:pt x="0" y="2120519"/>
                  </a:lnTo>
                  <a:close/>
                </a:path>
              </a:pathLst>
            </a:custGeom>
            <a:ln w="9525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9052" y="3297066"/>
            <a:ext cx="3619500" cy="3502025"/>
            <a:chOff x="189052" y="3297066"/>
            <a:chExt cx="3619500" cy="35020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577" y="3306591"/>
              <a:ext cx="3599941" cy="34824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3814" y="3301828"/>
              <a:ext cx="3609975" cy="3492500"/>
            </a:xfrm>
            <a:custGeom>
              <a:avLst/>
              <a:gdLst/>
              <a:ahLst/>
              <a:cxnLst/>
              <a:rect l="l" t="t" r="r" b="b"/>
              <a:pathLst>
                <a:path w="3609975" h="3492500">
                  <a:moveTo>
                    <a:pt x="0" y="3491991"/>
                  </a:moveTo>
                  <a:lnTo>
                    <a:pt x="3609466" y="3491991"/>
                  </a:lnTo>
                  <a:lnTo>
                    <a:pt x="3609466" y="0"/>
                  </a:lnTo>
                  <a:lnTo>
                    <a:pt x="0" y="0"/>
                  </a:lnTo>
                  <a:lnTo>
                    <a:pt x="0" y="3491991"/>
                  </a:lnTo>
                  <a:close/>
                </a:path>
              </a:pathLst>
            </a:custGeom>
            <a:ln w="9524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4233" y="862945"/>
            <a:ext cx="11382375" cy="202311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361315" indent="-348615">
              <a:lnSpc>
                <a:spcPct val="100000"/>
              </a:lnSpc>
              <a:spcBef>
                <a:spcPts val="439"/>
              </a:spcBef>
              <a:buAutoNum type="arabicPeriod"/>
              <a:tabLst>
                <a:tab pos="361315" algn="l"/>
              </a:tabLst>
            </a:pPr>
            <a:r>
              <a:rPr sz="1900" dirty="0">
                <a:latin typeface="Microsoft Sans Serif"/>
                <a:cs typeface="Microsoft Sans Serif"/>
              </a:rPr>
              <a:t>Перейти</a:t>
            </a:r>
            <a:r>
              <a:rPr sz="1900" spc="-6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-55" dirty="0">
                <a:latin typeface="Microsoft Sans Serif"/>
                <a:cs typeface="Microsoft Sans Serif"/>
              </a:rPr>
              <a:t> </a:t>
            </a:r>
            <a:r>
              <a:rPr sz="1900" spc="-110" dirty="0">
                <a:latin typeface="Microsoft Sans Serif"/>
                <a:cs typeface="Microsoft Sans Serif"/>
              </a:rPr>
              <a:t>ЛК</a:t>
            </a:r>
            <a:r>
              <a:rPr sz="1900" spc="-15" dirty="0">
                <a:latin typeface="Microsoft Sans Serif"/>
                <a:cs typeface="Microsoft Sans Serif"/>
              </a:rPr>
              <a:t> </a:t>
            </a:r>
            <a:r>
              <a:rPr sz="1900" spc="-30" dirty="0">
                <a:latin typeface="Microsoft Sans Serif"/>
                <a:cs typeface="Microsoft Sans Serif"/>
              </a:rPr>
              <a:t>УК</a:t>
            </a:r>
            <a:r>
              <a:rPr sz="1900" spc="-5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в</a:t>
            </a:r>
            <a:r>
              <a:rPr sz="1900" spc="-5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ГИС</a:t>
            </a:r>
            <a:r>
              <a:rPr sz="1900" spc="-5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ЖКХ</a:t>
            </a:r>
            <a:r>
              <a:rPr sz="1900" spc="-50" dirty="0">
                <a:latin typeface="Microsoft Sans Serif"/>
                <a:cs typeface="Microsoft Sans Serif"/>
              </a:rPr>
              <a:t> </a:t>
            </a:r>
            <a:r>
              <a:rPr sz="1900" spc="775" dirty="0">
                <a:latin typeface="Microsoft Sans Serif"/>
                <a:cs typeface="Microsoft Sans Serif"/>
              </a:rPr>
              <a:t>—</a:t>
            </a:r>
            <a:r>
              <a:rPr sz="1900" spc="-55" dirty="0">
                <a:latin typeface="Microsoft Sans Serif"/>
                <a:cs typeface="Microsoft Sans Serif"/>
              </a:rPr>
              <a:t> </a:t>
            </a:r>
            <a:r>
              <a:rPr sz="1900" spc="-25" dirty="0">
                <a:latin typeface="Microsoft Sans Serif"/>
                <a:cs typeface="Microsoft Sans Serif"/>
              </a:rPr>
              <a:t>вкладка</a:t>
            </a:r>
            <a:r>
              <a:rPr sz="1900" spc="-1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«Объекты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управления»</a:t>
            </a:r>
            <a:r>
              <a:rPr sz="1900" spc="-20" dirty="0">
                <a:latin typeface="Microsoft Sans Serif"/>
                <a:cs typeface="Microsoft Sans Serif"/>
              </a:rPr>
              <a:t> </a:t>
            </a:r>
            <a:r>
              <a:rPr sz="1900" spc="775" dirty="0">
                <a:latin typeface="Microsoft Sans Serif"/>
                <a:cs typeface="Microsoft Sans Serif"/>
              </a:rPr>
              <a:t>—</a:t>
            </a:r>
            <a:r>
              <a:rPr sz="1900" spc="-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«Голосования».</a:t>
            </a:r>
            <a:endParaRPr sz="1900">
              <a:latin typeface="Microsoft Sans Serif"/>
              <a:cs typeface="Microsoft Sans Serif"/>
            </a:endParaRPr>
          </a:p>
          <a:p>
            <a:pPr marL="361315" indent="-34861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361315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Добавить</a:t>
            </a:r>
            <a:r>
              <a:rPr sz="1900" spc="-4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«Сообщение</a:t>
            </a:r>
            <a:r>
              <a:rPr sz="1900" spc="-3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о</a:t>
            </a:r>
            <a:r>
              <a:rPr sz="1900" spc="-8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проведении</a:t>
            </a:r>
            <a:r>
              <a:rPr sz="1900" spc="-4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общего</a:t>
            </a:r>
            <a:r>
              <a:rPr sz="1900" spc="-6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собрания».</a:t>
            </a:r>
            <a:endParaRPr sz="1900">
              <a:latin typeface="Microsoft Sans Serif"/>
              <a:cs typeface="Microsoft Sans Serif"/>
            </a:endParaRPr>
          </a:p>
          <a:p>
            <a:pPr marL="361315" indent="-348615">
              <a:lnSpc>
                <a:spcPct val="100000"/>
              </a:lnSpc>
              <a:spcBef>
                <a:spcPts val="345"/>
              </a:spcBef>
              <a:buAutoNum type="arabicPeriod"/>
              <a:tabLst>
                <a:tab pos="361315" algn="l"/>
              </a:tabLst>
            </a:pPr>
            <a:r>
              <a:rPr sz="1900" dirty="0">
                <a:latin typeface="Microsoft Sans Serif"/>
                <a:cs typeface="Microsoft Sans Serif"/>
              </a:rPr>
              <a:t>Заполнить</a:t>
            </a:r>
            <a:r>
              <a:rPr sz="1900" spc="-7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блок</a:t>
            </a:r>
            <a:r>
              <a:rPr sz="1900" spc="-9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«Общая</a:t>
            </a:r>
            <a:r>
              <a:rPr sz="1900" spc="-9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информация».</a:t>
            </a:r>
            <a:endParaRPr sz="1900">
              <a:latin typeface="Microsoft Sans Serif"/>
              <a:cs typeface="Microsoft Sans Serif"/>
            </a:endParaRPr>
          </a:p>
          <a:p>
            <a:pPr marL="361315" indent="-348615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361315" algn="l"/>
              </a:tabLst>
            </a:pPr>
            <a:r>
              <a:rPr sz="1900" dirty="0">
                <a:latin typeface="Microsoft Sans Serif"/>
                <a:cs typeface="Microsoft Sans Serif"/>
              </a:rPr>
              <a:t>Заполнить</a:t>
            </a:r>
            <a:r>
              <a:rPr sz="1900" spc="-3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блок</a:t>
            </a:r>
            <a:r>
              <a:rPr sz="1900" spc="-6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«Сведения</a:t>
            </a:r>
            <a:r>
              <a:rPr sz="1900" spc="-3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об</a:t>
            </a:r>
            <a:r>
              <a:rPr sz="1900" spc="-6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администраторе</a:t>
            </a:r>
            <a:r>
              <a:rPr sz="1900" spc="-2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общего</a:t>
            </a:r>
            <a:r>
              <a:rPr sz="1900" spc="-6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собрания»</a:t>
            </a:r>
            <a:r>
              <a:rPr sz="1900" spc="-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и</a:t>
            </a:r>
            <a:r>
              <a:rPr sz="1900" spc="-6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«Инициаторы</a:t>
            </a:r>
            <a:r>
              <a:rPr sz="1900" spc="-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голосования».</a:t>
            </a:r>
            <a:endParaRPr sz="1900">
              <a:latin typeface="Microsoft Sans Serif"/>
              <a:cs typeface="Microsoft Sans Serif"/>
            </a:endParaRPr>
          </a:p>
          <a:p>
            <a:pPr marL="361315" indent="-348615">
              <a:lnSpc>
                <a:spcPct val="100000"/>
              </a:lnSpc>
              <a:spcBef>
                <a:spcPts val="350"/>
              </a:spcBef>
              <a:buAutoNum type="arabicPeriod"/>
              <a:tabLst>
                <a:tab pos="361315" algn="l"/>
              </a:tabLst>
            </a:pPr>
            <a:r>
              <a:rPr sz="1900" dirty="0">
                <a:latin typeface="Microsoft Sans Serif"/>
                <a:cs typeface="Microsoft Sans Serif"/>
              </a:rPr>
              <a:t>Заполнить</a:t>
            </a:r>
            <a:r>
              <a:rPr sz="1900" spc="-10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блок</a:t>
            </a:r>
            <a:r>
              <a:rPr sz="1900" spc="-11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«Повестка».</a:t>
            </a:r>
            <a:endParaRPr sz="1900">
              <a:latin typeface="Microsoft Sans Serif"/>
              <a:cs typeface="Microsoft Sans Serif"/>
            </a:endParaRPr>
          </a:p>
          <a:p>
            <a:pPr marL="361315" indent="-34861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361315" algn="l"/>
              </a:tabLst>
            </a:pPr>
            <a:r>
              <a:rPr sz="1900" spc="-10" dirty="0">
                <a:latin typeface="Microsoft Sans Serif"/>
                <a:cs typeface="Microsoft Sans Serif"/>
              </a:rPr>
              <a:t>Разместить</a:t>
            </a:r>
            <a:r>
              <a:rPr sz="1900" spc="-3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«Электронный</a:t>
            </a:r>
            <a:r>
              <a:rPr sz="1900" spc="-30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образ</a:t>
            </a:r>
            <a:r>
              <a:rPr sz="1900" spc="-5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сообщения</a:t>
            </a:r>
            <a:r>
              <a:rPr sz="1900" spc="-45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о</a:t>
            </a:r>
            <a:r>
              <a:rPr sz="1900" spc="-8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проведении</a:t>
            </a:r>
            <a:r>
              <a:rPr sz="1900" spc="-40" dirty="0">
                <a:latin typeface="Microsoft Sans Serif"/>
                <a:cs typeface="Microsoft Sans Serif"/>
              </a:rPr>
              <a:t> </a:t>
            </a:r>
            <a:r>
              <a:rPr sz="1900" dirty="0">
                <a:latin typeface="Microsoft Sans Serif"/>
                <a:cs typeface="Microsoft Sans Serif"/>
              </a:rPr>
              <a:t>общего</a:t>
            </a:r>
            <a:r>
              <a:rPr sz="1900" spc="-55" dirty="0">
                <a:latin typeface="Microsoft Sans Serif"/>
                <a:cs typeface="Microsoft Sans Serif"/>
              </a:rPr>
              <a:t> </a:t>
            </a:r>
            <a:r>
              <a:rPr sz="1900" spc="-10" dirty="0">
                <a:latin typeface="Microsoft Sans Serif"/>
                <a:cs typeface="Microsoft Sans Serif"/>
              </a:rPr>
              <a:t>собрания».</a:t>
            </a:r>
            <a:endParaRPr sz="19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0903" y="3514966"/>
            <a:ext cx="7693659" cy="306565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28396"/>
            <a:ext cx="8122284" cy="56616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1620" y="219583"/>
            <a:ext cx="76784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Размещение</a:t>
            </a:r>
            <a:r>
              <a:rPr sz="2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сообщения</a:t>
            </a:r>
            <a:r>
              <a:rPr sz="2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2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проведении</a:t>
            </a:r>
            <a:r>
              <a:rPr sz="2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ОСС</a:t>
            </a:r>
            <a:r>
              <a:rPr sz="2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2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ГИС</a:t>
            </a:r>
            <a:r>
              <a:rPr sz="2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FFFF"/>
                </a:solidFill>
                <a:latin typeface="Arial"/>
                <a:cs typeface="Arial"/>
              </a:rPr>
              <a:t>ЖКХ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992484" y="127762"/>
            <a:ext cx="1029335" cy="327660"/>
          </a:xfrm>
          <a:custGeom>
            <a:avLst/>
            <a:gdLst/>
            <a:ahLst/>
            <a:cxnLst/>
            <a:rect l="l" t="t" r="r" b="b"/>
            <a:pathLst>
              <a:path w="1029334" h="327659">
                <a:moveTo>
                  <a:pt x="974851" y="0"/>
                </a:moveTo>
                <a:lnTo>
                  <a:pt x="54610" y="0"/>
                </a:lnTo>
                <a:lnTo>
                  <a:pt x="33379" y="4300"/>
                </a:lnTo>
                <a:lnTo>
                  <a:pt x="16017" y="16017"/>
                </a:lnTo>
                <a:lnTo>
                  <a:pt x="4300" y="33379"/>
                </a:lnTo>
                <a:lnTo>
                  <a:pt x="0" y="54610"/>
                </a:lnTo>
                <a:lnTo>
                  <a:pt x="0" y="272796"/>
                </a:lnTo>
                <a:lnTo>
                  <a:pt x="4300" y="294026"/>
                </a:lnTo>
                <a:lnTo>
                  <a:pt x="16017" y="311388"/>
                </a:lnTo>
                <a:lnTo>
                  <a:pt x="33379" y="323105"/>
                </a:lnTo>
                <a:lnTo>
                  <a:pt x="54610" y="327406"/>
                </a:lnTo>
                <a:lnTo>
                  <a:pt x="974851" y="327406"/>
                </a:lnTo>
                <a:lnTo>
                  <a:pt x="996062" y="323105"/>
                </a:lnTo>
                <a:lnTo>
                  <a:pt x="1013380" y="311388"/>
                </a:lnTo>
                <a:lnTo>
                  <a:pt x="1025054" y="294026"/>
                </a:lnTo>
                <a:lnTo>
                  <a:pt x="1029335" y="272796"/>
                </a:lnTo>
                <a:lnTo>
                  <a:pt x="1029335" y="54610"/>
                </a:lnTo>
                <a:lnTo>
                  <a:pt x="1025054" y="33379"/>
                </a:lnTo>
                <a:lnTo>
                  <a:pt x="1013380" y="16017"/>
                </a:lnTo>
                <a:lnTo>
                  <a:pt x="996062" y="4300"/>
                </a:lnTo>
                <a:lnTo>
                  <a:pt x="974851" y="0"/>
                </a:lnTo>
                <a:close/>
              </a:path>
            </a:pathLst>
          </a:custGeom>
          <a:solidFill>
            <a:srgbClr val="0084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131677" y="127838"/>
            <a:ext cx="755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dirty="0"/>
              <a:t>1</a:t>
            </a:r>
            <a:r>
              <a:rPr sz="1900" spc="-15" dirty="0"/>
              <a:t> </a:t>
            </a:r>
            <a:r>
              <a:rPr sz="1900" spc="-20" dirty="0"/>
              <a:t>этап</a:t>
            </a:r>
            <a:endParaRPr sz="19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821" y="3910838"/>
            <a:ext cx="2580005" cy="2880995"/>
            <a:chOff x="934821" y="3910838"/>
            <a:chExt cx="2580005" cy="2880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6429" y="4050257"/>
              <a:ext cx="2358390" cy="273151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41666" y="4045494"/>
              <a:ext cx="2367915" cy="2741295"/>
            </a:xfrm>
            <a:custGeom>
              <a:avLst/>
              <a:gdLst/>
              <a:ahLst/>
              <a:cxnLst/>
              <a:rect l="l" t="t" r="r" b="b"/>
              <a:pathLst>
                <a:path w="2367915" h="2741295">
                  <a:moveTo>
                    <a:pt x="0" y="2741041"/>
                  </a:moveTo>
                  <a:lnTo>
                    <a:pt x="2367915" y="2741041"/>
                  </a:lnTo>
                  <a:lnTo>
                    <a:pt x="2367915" y="0"/>
                  </a:lnTo>
                  <a:lnTo>
                    <a:pt x="0" y="0"/>
                  </a:lnTo>
                  <a:lnTo>
                    <a:pt x="0" y="2741041"/>
                  </a:lnTo>
                  <a:close/>
                </a:path>
              </a:pathLst>
            </a:custGeom>
            <a:ln w="9525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34821" y="3910838"/>
              <a:ext cx="487045" cy="486409"/>
            </a:xfrm>
            <a:custGeom>
              <a:avLst/>
              <a:gdLst/>
              <a:ahLst/>
              <a:cxnLst/>
              <a:rect l="l" t="t" r="r" b="b"/>
              <a:pathLst>
                <a:path w="487044" h="486410">
                  <a:moveTo>
                    <a:pt x="243306" y="0"/>
                  </a:moveTo>
                  <a:lnTo>
                    <a:pt x="194270" y="4938"/>
                  </a:lnTo>
                  <a:lnTo>
                    <a:pt x="148598" y="19103"/>
                  </a:lnTo>
                  <a:lnTo>
                    <a:pt x="107269" y="41516"/>
                  </a:lnTo>
                  <a:lnTo>
                    <a:pt x="71261" y="71199"/>
                  </a:lnTo>
                  <a:lnTo>
                    <a:pt x="41551" y="107174"/>
                  </a:lnTo>
                  <a:lnTo>
                    <a:pt x="19119" y="148464"/>
                  </a:lnTo>
                  <a:lnTo>
                    <a:pt x="4942" y="194091"/>
                  </a:lnTo>
                  <a:lnTo>
                    <a:pt x="0" y="243078"/>
                  </a:lnTo>
                  <a:lnTo>
                    <a:pt x="4942" y="292069"/>
                  </a:lnTo>
                  <a:lnTo>
                    <a:pt x="19119" y="337710"/>
                  </a:lnTo>
                  <a:lnTo>
                    <a:pt x="41551" y="379021"/>
                  </a:lnTo>
                  <a:lnTo>
                    <a:pt x="71261" y="415020"/>
                  </a:lnTo>
                  <a:lnTo>
                    <a:pt x="107269" y="444726"/>
                  </a:lnTo>
                  <a:lnTo>
                    <a:pt x="148598" y="467159"/>
                  </a:lnTo>
                  <a:lnTo>
                    <a:pt x="194270" y="481338"/>
                  </a:lnTo>
                  <a:lnTo>
                    <a:pt x="243306" y="486282"/>
                  </a:lnTo>
                  <a:lnTo>
                    <a:pt x="292351" y="481338"/>
                  </a:lnTo>
                  <a:lnTo>
                    <a:pt x="338022" y="467159"/>
                  </a:lnTo>
                  <a:lnTo>
                    <a:pt x="379344" y="444726"/>
                  </a:lnTo>
                  <a:lnTo>
                    <a:pt x="415340" y="415020"/>
                  </a:lnTo>
                  <a:lnTo>
                    <a:pt x="445036" y="379021"/>
                  </a:lnTo>
                  <a:lnTo>
                    <a:pt x="467456" y="337710"/>
                  </a:lnTo>
                  <a:lnTo>
                    <a:pt x="481623" y="292069"/>
                  </a:lnTo>
                  <a:lnTo>
                    <a:pt x="486562" y="243078"/>
                  </a:lnTo>
                  <a:lnTo>
                    <a:pt x="481623" y="194091"/>
                  </a:lnTo>
                  <a:lnTo>
                    <a:pt x="467456" y="148464"/>
                  </a:lnTo>
                  <a:lnTo>
                    <a:pt x="445036" y="107174"/>
                  </a:lnTo>
                  <a:lnTo>
                    <a:pt x="415340" y="71199"/>
                  </a:lnTo>
                  <a:lnTo>
                    <a:pt x="379344" y="41516"/>
                  </a:lnTo>
                  <a:lnTo>
                    <a:pt x="338022" y="19103"/>
                  </a:lnTo>
                  <a:lnTo>
                    <a:pt x="292351" y="4938"/>
                  </a:lnTo>
                  <a:lnTo>
                    <a:pt x="243306" y="0"/>
                  </a:lnTo>
                  <a:close/>
                </a:path>
              </a:pathLst>
            </a:custGeom>
            <a:solidFill>
              <a:srgbClr val="0987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1763" y="820572"/>
            <a:ext cx="754062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17675">
              <a:lnSpc>
                <a:spcPct val="150000"/>
              </a:lnSpc>
              <a:spcBef>
                <a:spcPts val="100"/>
              </a:spcBef>
            </a:pPr>
            <a:r>
              <a:rPr sz="1600" dirty="0">
                <a:latin typeface="Microsoft Sans Serif"/>
                <a:cs typeface="Microsoft Sans Serif"/>
              </a:rPr>
              <a:t>Направление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сообщения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через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«Госуслуги»</a:t>
            </a:r>
            <a:r>
              <a:rPr sz="1600" spc="-3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(автоматически) </a:t>
            </a:r>
            <a:r>
              <a:rPr sz="1600" dirty="0">
                <a:latin typeface="Microsoft Sans Serif"/>
                <a:cs typeface="Microsoft Sans Serif"/>
              </a:rPr>
              <a:t>Мобильное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приложение</a:t>
            </a:r>
            <a:r>
              <a:rPr sz="1600" spc="-20" dirty="0">
                <a:latin typeface="Microsoft Sans Serif"/>
                <a:cs typeface="Microsoft Sans Serif"/>
              </a:rPr>
              <a:t> «Госуслуги.Дом»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(автоматически)</a:t>
            </a:r>
            <a:endParaRPr sz="1600">
              <a:latin typeface="Microsoft Sans Serif"/>
              <a:cs typeface="Microsoft Sans Serif"/>
            </a:endParaRPr>
          </a:p>
          <a:p>
            <a:pPr marL="12700" marR="1903730">
              <a:lnSpc>
                <a:spcPts val="2880"/>
              </a:lnSpc>
              <a:spcBef>
                <a:spcPts val="254"/>
              </a:spcBef>
            </a:pPr>
            <a:r>
              <a:rPr sz="1600" spc="-10" dirty="0">
                <a:latin typeface="Microsoft Sans Serif"/>
                <a:cs typeface="Microsoft Sans Serif"/>
              </a:rPr>
              <a:t>Личные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встречи</a:t>
            </a:r>
            <a:r>
              <a:rPr sz="1600" spc="-4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собственниками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и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поквартирные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обходы Общедомовые</a:t>
            </a:r>
            <a:r>
              <a:rPr sz="1600" dirty="0">
                <a:latin typeface="Microsoft Sans Serif"/>
                <a:cs typeface="Microsoft Sans Serif"/>
              </a:rPr>
              <a:t> чаты </a:t>
            </a:r>
            <a:r>
              <a:rPr sz="1600" spc="-25" dirty="0">
                <a:latin typeface="Microsoft Sans Serif"/>
                <a:cs typeface="Microsoft Sans Serif"/>
              </a:rPr>
              <a:t>МКД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600" spc="-10" dirty="0">
                <a:latin typeface="Microsoft Sans Serif"/>
                <a:cs typeface="Microsoft Sans Serif"/>
              </a:rPr>
              <a:t>Информационный </a:t>
            </a:r>
            <a:r>
              <a:rPr sz="1600" spc="-35" dirty="0">
                <a:latin typeface="Microsoft Sans Serif"/>
                <a:cs typeface="Microsoft Sans Serif"/>
              </a:rPr>
              <a:t>ТГ-</a:t>
            </a:r>
            <a:r>
              <a:rPr sz="1600" dirty="0">
                <a:latin typeface="Microsoft Sans Serif"/>
                <a:cs typeface="Microsoft Sans Serif"/>
              </a:rPr>
              <a:t>канал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МКД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Microsoft Sans Serif"/>
                <a:cs typeface="Microsoft Sans Serif"/>
              </a:rPr>
              <a:t>Уведомление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на</a:t>
            </a:r>
            <a:r>
              <a:rPr sz="1600" spc="-2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информационных</a:t>
            </a:r>
            <a:r>
              <a:rPr sz="1600" spc="2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стендах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</a:t>
            </a:r>
            <a:r>
              <a:rPr sz="1600" spc="-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местах</a:t>
            </a:r>
            <a:r>
              <a:rPr sz="16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общего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пользования</a:t>
            </a:r>
            <a:r>
              <a:rPr sz="1600" spc="-15" dirty="0">
                <a:latin typeface="Microsoft Sans Serif"/>
                <a:cs typeface="Microsoft Sans Serif"/>
              </a:rPr>
              <a:t> </a:t>
            </a:r>
            <a:r>
              <a:rPr sz="1600" spc="-25" dirty="0">
                <a:latin typeface="Microsoft Sans Serif"/>
                <a:cs typeface="Microsoft Sans Serif"/>
              </a:rPr>
              <a:t>МКД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600" spc="-10" dirty="0">
                <a:latin typeface="Microsoft Sans Serif"/>
                <a:cs typeface="Microsoft Sans Serif"/>
              </a:rPr>
              <a:t>Информирование</a:t>
            </a:r>
            <a:r>
              <a:rPr sz="1600" spc="-3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через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ГИС</a:t>
            </a:r>
            <a:r>
              <a:rPr sz="1600" spc="-7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ЖКХ</a:t>
            </a:r>
            <a:r>
              <a:rPr sz="1600" spc="-6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(автоматически)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spc="-10" dirty="0">
                <a:latin typeface="Microsoft Sans Serif"/>
                <a:cs typeface="Microsoft Sans Serif"/>
              </a:rPr>
              <a:t>Электронная</a:t>
            </a:r>
            <a:r>
              <a:rPr sz="1600" spc="-7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почта</a:t>
            </a:r>
            <a:r>
              <a:rPr sz="1600" spc="-9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(привязана</a:t>
            </a:r>
            <a:r>
              <a:rPr sz="1600" spc="-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к</a:t>
            </a:r>
            <a:r>
              <a:rPr sz="1600" spc="-9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«Госуслугам»,</a:t>
            </a:r>
            <a:r>
              <a:rPr sz="1600" spc="-5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автоматически)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8396"/>
            <a:ext cx="7245984" cy="56616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1620" y="219583"/>
            <a:ext cx="68027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Уведомление</a:t>
            </a:r>
            <a:r>
              <a:rPr sz="2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Arial"/>
                <a:cs typeface="Arial"/>
              </a:rPr>
              <a:t>собственников</a:t>
            </a:r>
            <a:r>
              <a:rPr sz="2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2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FFFFFF"/>
                </a:solidFill>
                <a:latin typeface="Arial"/>
                <a:cs typeface="Arial"/>
              </a:rPr>
              <a:t>проведении</a:t>
            </a:r>
            <a:r>
              <a:rPr sz="22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b="1" spc="-25" dirty="0">
                <a:solidFill>
                  <a:srgbClr val="FFFFFF"/>
                </a:solidFill>
                <a:latin typeface="Arial"/>
                <a:cs typeface="Arial"/>
              </a:rPr>
              <a:t>ОСС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2422" y="864869"/>
            <a:ext cx="290830" cy="290830"/>
          </a:xfrm>
          <a:custGeom>
            <a:avLst/>
            <a:gdLst/>
            <a:ahLst/>
            <a:cxnLst/>
            <a:rect l="l" t="t" r="r" b="b"/>
            <a:pathLst>
              <a:path w="290830" h="290830">
                <a:moveTo>
                  <a:pt x="145199" y="0"/>
                </a:moveTo>
                <a:lnTo>
                  <a:pt x="99306" y="7403"/>
                </a:lnTo>
                <a:lnTo>
                  <a:pt x="59447" y="28017"/>
                </a:lnTo>
                <a:lnTo>
                  <a:pt x="28015" y="59445"/>
                </a:lnTo>
                <a:lnTo>
                  <a:pt x="7402" y="99291"/>
                </a:lnTo>
                <a:lnTo>
                  <a:pt x="0" y="145160"/>
                </a:lnTo>
                <a:lnTo>
                  <a:pt x="7402" y="191092"/>
                </a:lnTo>
                <a:lnTo>
                  <a:pt x="28015" y="230976"/>
                </a:lnTo>
                <a:lnTo>
                  <a:pt x="59447" y="262423"/>
                </a:lnTo>
                <a:lnTo>
                  <a:pt x="99306" y="283044"/>
                </a:lnTo>
                <a:lnTo>
                  <a:pt x="145199" y="290449"/>
                </a:lnTo>
                <a:lnTo>
                  <a:pt x="191096" y="283044"/>
                </a:lnTo>
                <a:lnTo>
                  <a:pt x="230955" y="262423"/>
                </a:lnTo>
                <a:lnTo>
                  <a:pt x="262385" y="230976"/>
                </a:lnTo>
                <a:lnTo>
                  <a:pt x="282996" y="191092"/>
                </a:lnTo>
                <a:lnTo>
                  <a:pt x="290398" y="145160"/>
                </a:lnTo>
                <a:lnTo>
                  <a:pt x="282996" y="99291"/>
                </a:lnTo>
                <a:lnTo>
                  <a:pt x="262385" y="59445"/>
                </a:lnTo>
                <a:lnTo>
                  <a:pt x="230955" y="28017"/>
                </a:lnTo>
                <a:lnTo>
                  <a:pt x="191096" y="7403"/>
                </a:lnTo>
                <a:lnTo>
                  <a:pt x="145199" y="0"/>
                </a:lnTo>
                <a:close/>
              </a:path>
            </a:pathLst>
          </a:custGeom>
          <a:solidFill>
            <a:srgbClr val="0987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2422" y="1258188"/>
            <a:ext cx="290830" cy="290830"/>
          </a:xfrm>
          <a:custGeom>
            <a:avLst/>
            <a:gdLst/>
            <a:ahLst/>
            <a:cxnLst/>
            <a:rect l="l" t="t" r="r" b="b"/>
            <a:pathLst>
              <a:path w="290830" h="290830">
                <a:moveTo>
                  <a:pt x="145199" y="0"/>
                </a:moveTo>
                <a:lnTo>
                  <a:pt x="99306" y="7403"/>
                </a:lnTo>
                <a:lnTo>
                  <a:pt x="59447" y="28017"/>
                </a:lnTo>
                <a:lnTo>
                  <a:pt x="28015" y="59445"/>
                </a:lnTo>
                <a:lnTo>
                  <a:pt x="7402" y="99291"/>
                </a:lnTo>
                <a:lnTo>
                  <a:pt x="0" y="145161"/>
                </a:lnTo>
                <a:lnTo>
                  <a:pt x="7402" y="191092"/>
                </a:lnTo>
                <a:lnTo>
                  <a:pt x="28015" y="230976"/>
                </a:lnTo>
                <a:lnTo>
                  <a:pt x="59447" y="262423"/>
                </a:lnTo>
                <a:lnTo>
                  <a:pt x="99306" y="283044"/>
                </a:lnTo>
                <a:lnTo>
                  <a:pt x="145199" y="290449"/>
                </a:lnTo>
                <a:lnTo>
                  <a:pt x="191096" y="283044"/>
                </a:lnTo>
                <a:lnTo>
                  <a:pt x="230955" y="262423"/>
                </a:lnTo>
                <a:lnTo>
                  <a:pt x="262385" y="230976"/>
                </a:lnTo>
                <a:lnTo>
                  <a:pt x="282996" y="191092"/>
                </a:lnTo>
                <a:lnTo>
                  <a:pt x="290398" y="145161"/>
                </a:lnTo>
                <a:lnTo>
                  <a:pt x="282996" y="99291"/>
                </a:lnTo>
                <a:lnTo>
                  <a:pt x="262385" y="59445"/>
                </a:lnTo>
                <a:lnTo>
                  <a:pt x="230955" y="28017"/>
                </a:lnTo>
                <a:lnTo>
                  <a:pt x="191096" y="7403"/>
                </a:lnTo>
                <a:lnTo>
                  <a:pt x="145199" y="0"/>
                </a:lnTo>
                <a:close/>
              </a:path>
            </a:pathLst>
          </a:custGeom>
          <a:solidFill>
            <a:srgbClr val="0987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2422" y="1623060"/>
            <a:ext cx="290830" cy="290830"/>
          </a:xfrm>
          <a:custGeom>
            <a:avLst/>
            <a:gdLst/>
            <a:ahLst/>
            <a:cxnLst/>
            <a:rect l="l" t="t" r="r" b="b"/>
            <a:pathLst>
              <a:path w="290830" h="290830">
                <a:moveTo>
                  <a:pt x="145199" y="0"/>
                </a:moveTo>
                <a:lnTo>
                  <a:pt x="99306" y="7404"/>
                </a:lnTo>
                <a:lnTo>
                  <a:pt x="59447" y="28025"/>
                </a:lnTo>
                <a:lnTo>
                  <a:pt x="28015" y="59472"/>
                </a:lnTo>
                <a:lnTo>
                  <a:pt x="7402" y="99356"/>
                </a:lnTo>
                <a:lnTo>
                  <a:pt x="0" y="145287"/>
                </a:lnTo>
                <a:lnTo>
                  <a:pt x="7402" y="191157"/>
                </a:lnTo>
                <a:lnTo>
                  <a:pt x="28015" y="231003"/>
                </a:lnTo>
                <a:lnTo>
                  <a:pt x="59447" y="262431"/>
                </a:lnTo>
                <a:lnTo>
                  <a:pt x="99306" y="283045"/>
                </a:lnTo>
                <a:lnTo>
                  <a:pt x="145199" y="290449"/>
                </a:lnTo>
                <a:lnTo>
                  <a:pt x="191096" y="283045"/>
                </a:lnTo>
                <a:lnTo>
                  <a:pt x="230955" y="262431"/>
                </a:lnTo>
                <a:lnTo>
                  <a:pt x="262385" y="231003"/>
                </a:lnTo>
                <a:lnTo>
                  <a:pt x="282996" y="191157"/>
                </a:lnTo>
                <a:lnTo>
                  <a:pt x="290398" y="145287"/>
                </a:lnTo>
                <a:lnTo>
                  <a:pt x="282996" y="99356"/>
                </a:lnTo>
                <a:lnTo>
                  <a:pt x="262385" y="59472"/>
                </a:lnTo>
                <a:lnTo>
                  <a:pt x="230955" y="28025"/>
                </a:lnTo>
                <a:lnTo>
                  <a:pt x="191096" y="7404"/>
                </a:lnTo>
                <a:lnTo>
                  <a:pt x="145199" y="0"/>
                </a:lnTo>
                <a:close/>
              </a:path>
            </a:pathLst>
          </a:custGeom>
          <a:solidFill>
            <a:srgbClr val="0987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2422" y="1987930"/>
            <a:ext cx="290830" cy="290830"/>
          </a:xfrm>
          <a:custGeom>
            <a:avLst/>
            <a:gdLst/>
            <a:ahLst/>
            <a:cxnLst/>
            <a:rect l="l" t="t" r="r" b="b"/>
            <a:pathLst>
              <a:path w="290830" h="290830">
                <a:moveTo>
                  <a:pt x="145199" y="0"/>
                </a:moveTo>
                <a:lnTo>
                  <a:pt x="99306" y="7404"/>
                </a:lnTo>
                <a:lnTo>
                  <a:pt x="59447" y="28025"/>
                </a:lnTo>
                <a:lnTo>
                  <a:pt x="28015" y="59472"/>
                </a:lnTo>
                <a:lnTo>
                  <a:pt x="7402" y="99356"/>
                </a:lnTo>
                <a:lnTo>
                  <a:pt x="0" y="145288"/>
                </a:lnTo>
                <a:lnTo>
                  <a:pt x="7402" y="191157"/>
                </a:lnTo>
                <a:lnTo>
                  <a:pt x="28015" y="231003"/>
                </a:lnTo>
                <a:lnTo>
                  <a:pt x="59447" y="262431"/>
                </a:lnTo>
                <a:lnTo>
                  <a:pt x="99306" y="283045"/>
                </a:lnTo>
                <a:lnTo>
                  <a:pt x="145199" y="290449"/>
                </a:lnTo>
                <a:lnTo>
                  <a:pt x="191096" y="283045"/>
                </a:lnTo>
                <a:lnTo>
                  <a:pt x="230955" y="262431"/>
                </a:lnTo>
                <a:lnTo>
                  <a:pt x="262385" y="231003"/>
                </a:lnTo>
                <a:lnTo>
                  <a:pt x="282996" y="191157"/>
                </a:lnTo>
                <a:lnTo>
                  <a:pt x="290398" y="145288"/>
                </a:lnTo>
                <a:lnTo>
                  <a:pt x="282996" y="99356"/>
                </a:lnTo>
                <a:lnTo>
                  <a:pt x="262385" y="59472"/>
                </a:lnTo>
                <a:lnTo>
                  <a:pt x="230955" y="28025"/>
                </a:lnTo>
                <a:lnTo>
                  <a:pt x="191096" y="7404"/>
                </a:lnTo>
                <a:lnTo>
                  <a:pt x="145199" y="0"/>
                </a:lnTo>
                <a:close/>
              </a:path>
            </a:pathLst>
          </a:custGeom>
          <a:solidFill>
            <a:srgbClr val="0987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2422" y="2352801"/>
            <a:ext cx="290830" cy="290830"/>
          </a:xfrm>
          <a:custGeom>
            <a:avLst/>
            <a:gdLst/>
            <a:ahLst/>
            <a:cxnLst/>
            <a:rect l="l" t="t" r="r" b="b"/>
            <a:pathLst>
              <a:path w="290830" h="290830">
                <a:moveTo>
                  <a:pt x="145199" y="0"/>
                </a:moveTo>
                <a:lnTo>
                  <a:pt x="99306" y="7404"/>
                </a:lnTo>
                <a:lnTo>
                  <a:pt x="59447" y="28025"/>
                </a:lnTo>
                <a:lnTo>
                  <a:pt x="28015" y="59472"/>
                </a:lnTo>
                <a:lnTo>
                  <a:pt x="7402" y="99356"/>
                </a:lnTo>
                <a:lnTo>
                  <a:pt x="0" y="145287"/>
                </a:lnTo>
                <a:lnTo>
                  <a:pt x="7402" y="191157"/>
                </a:lnTo>
                <a:lnTo>
                  <a:pt x="28015" y="231003"/>
                </a:lnTo>
                <a:lnTo>
                  <a:pt x="59447" y="262431"/>
                </a:lnTo>
                <a:lnTo>
                  <a:pt x="99306" y="283045"/>
                </a:lnTo>
                <a:lnTo>
                  <a:pt x="145199" y="290449"/>
                </a:lnTo>
                <a:lnTo>
                  <a:pt x="191096" y="283045"/>
                </a:lnTo>
                <a:lnTo>
                  <a:pt x="230955" y="262431"/>
                </a:lnTo>
                <a:lnTo>
                  <a:pt x="262385" y="231003"/>
                </a:lnTo>
                <a:lnTo>
                  <a:pt x="282996" y="191157"/>
                </a:lnTo>
                <a:lnTo>
                  <a:pt x="290398" y="145287"/>
                </a:lnTo>
                <a:lnTo>
                  <a:pt x="282996" y="99356"/>
                </a:lnTo>
                <a:lnTo>
                  <a:pt x="262385" y="59472"/>
                </a:lnTo>
                <a:lnTo>
                  <a:pt x="230955" y="28025"/>
                </a:lnTo>
                <a:lnTo>
                  <a:pt x="191096" y="7404"/>
                </a:lnTo>
                <a:lnTo>
                  <a:pt x="145199" y="0"/>
                </a:lnTo>
                <a:close/>
              </a:path>
            </a:pathLst>
          </a:custGeom>
          <a:solidFill>
            <a:srgbClr val="0987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2422" y="2717673"/>
            <a:ext cx="290830" cy="290830"/>
          </a:xfrm>
          <a:custGeom>
            <a:avLst/>
            <a:gdLst/>
            <a:ahLst/>
            <a:cxnLst/>
            <a:rect l="l" t="t" r="r" b="b"/>
            <a:pathLst>
              <a:path w="290830" h="290830">
                <a:moveTo>
                  <a:pt x="145199" y="0"/>
                </a:moveTo>
                <a:lnTo>
                  <a:pt x="99306" y="7404"/>
                </a:lnTo>
                <a:lnTo>
                  <a:pt x="59447" y="28025"/>
                </a:lnTo>
                <a:lnTo>
                  <a:pt x="28015" y="59472"/>
                </a:lnTo>
                <a:lnTo>
                  <a:pt x="7402" y="99356"/>
                </a:lnTo>
                <a:lnTo>
                  <a:pt x="0" y="145287"/>
                </a:lnTo>
                <a:lnTo>
                  <a:pt x="7402" y="191157"/>
                </a:lnTo>
                <a:lnTo>
                  <a:pt x="28015" y="231003"/>
                </a:lnTo>
                <a:lnTo>
                  <a:pt x="59447" y="262431"/>
                </a:lnTo>
                <a:lnTo>
                  <a:pt x="99306" y="283045"/>
                </a:lnTo>
                <a:lnTo>
                  <a:pt x="145199" y="290449"/>
                </a:lnTo>
                <a:lnTo>
                  <a:pt x="191096" y="283045"/>
                </a:lnTo>
                <a:lnTo>
                  <a:pt x="230955" y="262431"/>
                </a:lnTo>
                <a:lnTo>
                  <a:pt x="262385" y="231003"/>
                </a:lnTo>
                <a:lnTo>
                  <a:pt x="282996" y="191157"/>
                </a:lnTo>
                <a:lnTo>
                  <a:pt x="290398" y="145287"/>
                </a:lnTo>
                <a:lnTo>
                  <a:pt x="282996" y="99356"/>
                </a:lnTo>
                <a:lnTo>
                  <a:pt x="262385" y="59472"/>
                </a:lnTo>
                <a:lnTo>
                  <a:pt x="230955" y="28025"/>
                </a:lnTo>
                <a:lnTo>
                  <a:pt x="191096" y="7404"/>
                </a:lnTo>
                <a:lnTo>
                  <a:pt x="145199" y="0"/>
                </a:lnTo>
                <a:close/>
              </a:path>
            </a:pathLst>
          </a:custGeom>
          <a:solidFill>
            <a:srgbClr val="0987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2422" y="3082544"/>
            <a:ext cx="290830" cy="290830"/>
          </a:xfrm>
          <a:custGeom>
            <a:avLst/>
            <a:gdLst/>
            <a:ahLst/>
            <a:cxnLst/>
            <a:rect l="l" t="t" r="r" b="b"/>
            <a:pathLst>
              <a:path w="290830" h="290829">
                <a:moveTo>
                  <a:pt x="145199" y="0"/>
                </a:moveTo>
                <a:lnTo>
                  <a:pt x="99306" y="7404"/>
                </a:lnTo>
                <a:lnTo>
                  <a:pt x="59447" y="28025"/>
                </a:lnTo>
                <a:lnTo>
                  <a:pt x="28015" y="59472"/>
                </a:lnTo>
                <a:lnTo>
                  <a:pt x="7402" y="99356"/>
                </a:lnTo>
                <a:lnTo>
                  <a:pt x="0" y="145287"/>
                </a:lnTo>
                <a:lnTo>
                  <a:pt x="7402" y="191157"/>
                </a:lnTo>
                <a:lnTo>
                  <a:pt x="28015" y="231003"/>
                </a:lnTo>
                <a:lnTo>
                  <a:pt x="59447" y="262431"/>
                </a:lnTo>
                <a:lnTo>
                  <a:pt x="99306" y="283045"/>
                </a:lnTo>
                <a:lnTo>
                  <a:pt x="145199" y="290448"/>
                </a:lnTo>
                <a:lnTo>
                  <a:pt x="191096" y="283045"/>
                </a:lnTo>
                <a:lnTo>
                  <a:pt x="230955" y="262431"/>
                </a:lnTo>
                <a:lnTo>
                  <a:pt x="262385" y="231003"/>
                </a:lnTo>
                <a:lnTo>
                  <a:pt x="282996" y="191157"/>
                </a:lnTo>
                <a:lnTo>
                  <a:pt x="290398" y="145287"/>
                </a:lnTo>
                <a:lnTo>
                  <a:pt x="282996" y="99356"/>
                </a:lnTo>
                <a:lnTo>
                  <a:pt x="262385" y="59472"/>
                </a:lnTo>
                <a:lnTo>
                  <a:pt x="230955" y="28025"/>
                </a:lnTo>
                <a:lnTo>
                  <a:pt x="191096" y="7404"/>
                </a:lnTo>
                <a:lnTo>
                  <a:pt x="145199" y="0"/>
                </a:lnTo>
                <a:close/>
              </a:path>
            </a:pathLst>
          </a:custGeom>
          <a:solidFill>
            <a:srgbClr val="0987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2422" y="3447415"/>
            <a:ext cx="290830" cy="290830"/>
          </a:xfrm>
          <a:custGeom>
            <a:avLst/>
            <a:gdLst/>
            <a:ahLst/>
            <a:cxnLst/>
            <a:rect l="l" t="t" r="r" b="b"/>
            <a:pathLst>
              <a:path w="290830" h="290829">
                <a:moveTo>
                  <a:pt x="145199" y="0"/>
                </a:moveTo>
                <a:lnTo>
                  <a:pt x="99306" y="7404"/>
                </a:lnTo>
                <a:lnTo>
                  <a:pt x="59447" y="28025"/>
                </a:lnTo>
                <a:lnTo>
                  <a:pt x="28015" y="59472"/>
                </a:lnTo>
                <a:lnTo>
                  <a:pt x="7402" y="99356"/>
                </a:lnTo>
                <a:lnTo>
                  <a:pt x="0" y="145287"/>
                </a:lnTo>
                <a:lnTo>
                  <a:pt x="7402" y="191157"/>
                </a:lnTo>
                <a:lnTo>
                  <a:pt x="28015" y="231003"/>
                </a:lnTo>
                <a:lnTo>
                  <a:pt x="59447" y="262431"/>
                </a:lnTo>
                <a:lnTo>
                  <a:pt x="99306" y="283045"/>
                </a:lnTo>
                <a:lnTo>
                  <a:pt x="145199" y="290449"/>
                </a:lnTo>
                <a:lnTo>
                  <a:pt x="191096" y="283045"/>
                </a:lnTo>
                <a:lnTo>
                  <a:pt x="230955" y="262431"/>
                </a:lnTo>
                <a:lnTo>
                  <a:pt x="262385" y="231003"/>
                </a:lnTo>
                <a:lnTo>
                  <a:pt x="282996" y="191157"/>
                </a:lnTo>
                <a:lnTo>
                  <a:pt x="290398" y="145287"/>
                </a:lnTo>
                <a:lnTo>
                  <a:pt x="282996" y="99356"/>
                </a:lnTo>
                <a:lnTo>
                  <a:pt x="262385" y="59472"/>
                </a:lnTo>
                <a:lnTo>
                  <a:pt x="230955" y="28025"/>
                </a:lnTo>
                <a:lnTo>
                  <a:pt x="191096" y="7404"/>
                </a:lnTo>
                <a:lnTo>
                  <a:pt x="145199" y="0"/>
                </a:lnTo>
                <a:close/>
              </a:path>
            </a:pathLst>
          </a:custGeom>
          <a:solidFill>
            <a:srgbClr val="0987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58546" y="871219"/>
            <a:ext cx="138430" cy="2852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410447" y="64897"/>
            <a:ext cx="3288029" cy="4984115"/>
            <a:chOff x="8410447" y="64897"/>
            <a:chExt cx="3288029" cy="498411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67749" y="311658"/>
              <a:ext cx="3020822" cy="472757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662923" y="306958"/>
              <a:ext cx="3030855" cy="4737100"/>
            </a:xfrm>
            <a:custGeom>
              <a:avLst/>
              <a:gdLst/>
              <a:ahLst/>
              <a:cxnLst/>
              <a:rect l="l" t="t" r="r" b="b"/>
              <a:pathLst>
                <a:path w="3030854" h="4737100">
                  <a:moveTo>
                    <a:pt x="0" y="4737100"/>
                  </a:moveTo>
                  <a:lnTo>
                    <a:pt x="3030347" y="4737100"/>
                  </a:lnTo>
                  <a:lnTo>
                    <a:pt x="3030347" y="0"/>
                  </a:lnTo>
                  <a:lnTo>
                    <a:pt x="0" y="0"/>
                  </a:lnTo>
                  <a:lnTo>
                    <a:pt x="0" y="4737100"/>
                  </a:lnTo>
                  <a:close/>
                </a:path>
              </a:pathLst>
            </a:custGeom>
            <a:ln w="9525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410447" y="64897"/>
              <a:ext cx="487045" cy="486409"/>
            </a:xfrm>
            <a:custGeom>
              <a:avLst/>
              <a:gdLst/>
              <a:ahLst/>
              <a:cxnLst/>
              <a:rect l="l" t="t" r="r" b="b"/>
              <a:pathLst>
                <a:path w="487045" h="486409">
                  <a:moveTo>
                    <a:pt x="243331" y="0"/>
                  </a:moveTo>
                  <a:lnTo>
                    <a:pt x="194298" y="4939"/>
                  </a:lnTo>
                  <a:lnTo>
                    <a:pt x="148625" y="19105"/>
                  </a:lnTo>
                  <a:lnTo>
                    <a:pt x="107292" y="41523"/>
                  </a:lnTo>
                  <a:lnTo>
                    <a:pt x="71278" y="71215"/>
                  </a:lnTo>
                  <a:lnTo>
                    <a:pt x="41563" y="107205"/>
                  </a:lnTo>
                  <a:lnTo>
                    <a:pt x="19125" y="148518"/>
                  </a:lnTo>
                  <a:lnTo>
                    <a:pt x="4944" y="194177"/>
                  </a:lnTo>
                  <a:lnTo>
                    <a:pt x="0" y="243204"/>
                  </a:lnTo>
                  <a:lnTo>
                    <a:pt x="4944" y="292191"/>
                  </a:lnTo>
                  <a:lnTo>
                    <a:pt x="19125" y="337818"/>
                  </a:lnTo>
                  <a:lnTo>
                    <a:pt x="41563" y="379108"/>
                  </a:lnTo>
                  <a:lnTo>
                    <a:pt x="71278" y="415083"/>
                  </a:lnTo>
                  <a:lnTo>
                    <a:pt x="107292" y="444766"/>
                  </a:lnTo>
                  <a:lnTo>
                    <a:pt x="148625" y="467179"/>
                  </a:lnTo>
                  <a:lnTo>
                    <a:pt x="194298" y="481344"/>
                  </a:lnTo>
                  <a:lnTo>
                    <a:pt x="243331" y="486282"/>
                  </a:lnTo>
                  <a:lnTo>
                    <a:pt x="292365" y="481344"/>
                  </a:lnTo>
                  <a:lnTo>
                    <a:pt x="338038" y="467179"/>
                  </a:lnTo>
                  <a:lnTo>
                    <a:pt x="379371" y="444766"/>
                  </a:lnTo>
                  <a:lnTo>
                    <a:pt x="415385" y="415083"/>
                  </a:lnTo>
                  <a:lnTo>
                    <a:pt x="445100" y="379108"/>
                  </a:lnTo>
                  <a:lnTo>
                    <a:pt x="467538" y="337818"/>
                  </a:lnTo>
                  <a:lnTo>
                    <a:pt x="481719" y="292191"/>
                  </a:lnTo>
                  <a:lnTo>
                    <a:pt x="486663" y="243204"/>
                  </a:lnTo>
                  <a:lnTo>
                    <a:pt x="481719" y="194177"/>
                  </a:lnTo>
                  <a:lnTo>
                    <a:pt x="467538" y="148518"/>
                  </a:lnTo>
                  <a:lnTo>
                    <a:pt x="445100" y="107205"/>
                  </a:lnTo>
                  <a:lnTo>
                    <a:pt x="415385" y="71215"/>
                  </a:lnTo>
                  <a:lnTo>
                    <a:pt x="379371" y="41523"/>
                  </a:lnTo>
                  <a:lnTo>
                    <a:pt x="338038" y="19105"/>
                  </a:lnTo>
                  <a:lnTo>
                    <a:pt x="292365" y="4939"/>
                  </a:lnTo>
                  <a:lnTo>
                    <a:pt x="243331" y="0"/>
                  </a:lnTo>
                  <a:close/>
                </a:path>
              </a:pathLst>
            </a:custGeom>
            <a:solidFill>
              <a:srgbClr val="0987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563482" y="120142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499347" y="5141428"/>
            <a:ext cx="3060065" cy="1633220"/>
            <a:chOff x="8499347" y="5141428"/>
            <a:chExt cx="3060065" cy="1633220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06560" y="5150953"/>
              <a:ext cx="2743200" cy="161416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801734" y="5146191"/>
              <a:ext cx="2752725" cy="1623695"/>
            </a:xfrm>
            <a:custGeom>
              <a:avLst/>
              <a:gdLst/>
              <a:ahLst/>
              <a:cxnLst/>
              <a:rect l="l" t="t" r="r" b="b"/>
              <a:pathLst>
                <a:path w="2752725" h="1623695">
                  <a:moveTo>
                    <a:pt x="0" y="1623694"/>
                  </a:moveTo>
                  <a:lnTo>
                    <a:pt x="2752725" y="1623694"/>
                  </a:lnTo>
                  <a:lnTo>
                    <a:pt x="2752725" y="0"/>
                  </a:lnTo>
                  <a:lnTo>
                    <a:pt x="0" y="0"/>
                  </a:lnTo>
                  <a:lnTo>
                    <a:pt x="0" y="1623694"/>
                  </a:lnTo>
                  <a:close/>
                </a:path>
              </a:pathLst>
            </a:custGeom>
            <a:ln w="9525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499347" y="5150866"/>
              <a:ext cx="487045" cy="486409"/>
            </a:xfrm>
            <a:custGeom>
              <a:avLst/>
              <a:gdLst/>
              <a:ahLst/>
              <a:cxnLst/>
              <a:rect l="l" t="t" r="r" b="b"/>
              <a:pathLst>
                <a:path w="487045" h="486410">
                  <a:moveTo>
                    <a:pt x="243331" y="0"/>
                  </a:moveTo>
                  <a:lnTo>
                    <a:pt x="194298" y="4939"/>
                  </a:lnTo>
                  <a:lnTo>
                    <a:pt x="148625" y="19105"/>
                  </a:lnTo>
                  <a:lnTo>
                    <a:pt x="107292" y="41523"/>
                  </a:lnTo>
                  <a:lnTo>
                    <a:pt x="71278" y="71215"/>
                  </a:lnTo>
                  <a:lnTo>
                    <a:pt x="41563" y="107205"/>
                  </a:lnTo>
                  <a:lnTo>
                    <a:pt x="19125" y="148518"/>
                  </a:lnTo>
                  <a:lnTo>
                    <a:pt x="4944" y="194177"/>
                  </a:lnTo>
                  <a:lnTo>
                    <a:pt x="0" y="243204"/>
                  </a:lnTo>
                  <a:lnTo>
                    <a:pt x="4944" y="292193"/>
                  </a:lnTo>
                  <a:lnTo>
                    <a:pt x="19125" y="337825"/>
                  </a:lnTo>
                  <a:lnTo>
                    <a:pt x="41563" y="379124"/>
                  </a:lnTo>
                  <a:lnTo>
                    <a:pt x="71278" y="415109"/>
                  </a:lnTo>
                  <a:lnTo>
                    <a:pt x="107292" y="444801"/>
                  </a:lnTo>
                  <a:lnTo>
                    <a:pt x="148625" y="467222"/>
                  </a:lnTo>
                  <a:lnTo>
                    <a:pt x="194298" y="481392"/>
                  </a:lnTo>
                  <a:lnTo>
                    <a:pt x="243331" y="486333"/>
                  </a:lnTo>
                  <a:lnTo>
                    <a:pt x="292365" y="481392"/>
                  </a:lnTo>
                  <a:lnTo>
                    <a:pt x="338038" y="467222"/>
                  </a:lnTo>
                  <a:lnTo>
                    <a:pt x="379371" y="444801"/>
                  </a:lnTo>
                  <a:lnTo>
                    <a:pt x="415385" y="415109"/>
                  </a:lnTo>
                  <a:lnTo>
                    <a:pt x="445100" y="379124"/>
                  </a:lnTo>
                  <a:lnTo>
                    <a:pt x="467538" y="337825"/>
                  </a:lnTo>
                  <a:lnTo>
                    <a:pt x="481719" y="292193"/>
                  </a:lnTo>
                  <a:lnTo>
                    <a:pt x="486663" y="243204"/>
                  </a:lnTo>
                  <a:lnTo>
                    <a:pt x="481719" y="194177"/>
                  </a:lnTo>
                  <a:lnTo>
                    <a:pt x="467538" y="148518"/>
                  </a:lnTo>
                  <a:lnTo>
                    <a:pt x="445100" y="107205"/>
                  </a:lnTo>
                  <a:lnTo>
                    <a:pt x="415385" y="71215"/>
                  </a:lnTo>
                  <a:lnTo>
                    <a:pt x="379371" y="41523"/>
                  </a:lnTo>
                  <a:lnTo>
                    <a:pt x="338038" y="19105"/>
                  </a:lnTo>
                  <a:lnTo>
                    <a:pt x="292365" y="4939"/>
                  </a:lnTo>
                  <a:lnTo>
                    <a:pt x="243331" y="0"/>
                  </a:lnTo>
                  <a:close/>
                </a:path>
              </a:pathLst>
            </a:custGeom>
            <a:solidFill>
              <a:srgbClr val="0987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652129" y="5207253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935348" y="4003421"/>
            <a:ext cx="4199255" cy="2790825"/>
            <a:chOff x="3935348" y="4003421"/>
            <a:chExt cx="4199255" cy="2790825"/>
          </a:xfrm>
        </p:grpSpPr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3435" y="4232734"/>
              <a:ext cx="4001262" cy="255193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118736" y="4227972"/>
              <a:ext cx="4011295" cy="2561590"/>
            </a:xfrm>
            <a:custGeom>
              <a:avLst/>
              <a:gdLst/>
              <a:ahLst/>
              <a:cxnLst/>
              <a:rect l="l" t="t" r="r" b="b"/>
              <a:pathLst>
                <a:path w="4011295" h="2561590">
                  <a:moveTo>
                    <a:pt x="0" y="2561463"/>
                  </a:moveTo>
                  <a:lnTo>
                    <a:pt x="4010787" y="2561463"/>
                  </a:lnTo>
                  <a:lnTo>
                    <a:pt x="4010787" y="0"/>
                  </a:lnTo>
                  <a:lnTo>
                    <a:pt x="0" y="0"/>
                  </a:lnTo>
                  <a:lnTo>
                    <a:pt x="0" y="2561463"/>
                  </a:lnTo>
                  <a:close/>
                </a:path>
              </a:pathLst>
            </a:custGeom>
            <a:ln w="9525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35348" y="4003421"/>
              <a:ext cx="487045" cy="486409"/>
            </a:xfrm>
            <a:custGeom>
              <a:avLst/>
              <a:gdLst/>
              <a:ahLst/>
              <a:cxnLst/>
              <a:rect l="l" t="t" r="r" b="b"/>
              <a:pathLst>
                <a:path w="487045" h="486410">
                  <a:moveTo>
                    <a:pt x="243331" y="0"/>
                  </a:moveTo>
                  <a:lnTo>
                    <a:pt x="194298" y="4939"/>
                  </a:lnTo>
                  <a:lnTo>
                    <a:pt x="148625" y="19105"/>
                  </a:lnTo>
                  <a:lnTo>
                    <a:pt x="107292" y="41523"/>
                  </a:lnTo>
                  <a:lnTo>
                    <a:pt x="71278" y="71215"/>
                  </a:lnTo>
                  <a:lnTo>
                    <a:pt x="41563" y="107205"/>
                  </a:lnTo>
                  <a:lnTo>
                    <a:pt x="19125" y="148518"/>
                  </a:lnTo>
                  <a:lnTo>
                    <a:pt x="4944" y="194177"/>
                  </a:lnTo>
                  <a:lnTo>
                    <a:pt x="0" y="243204"/>
                  </a:lnTo>
                  <a:lnTo>
                    <a:pt x="4944" y="292191"/>
                  </a:lnTo>
                  <a:lnTo>
                    <a:pt x="19125" y="337818"/>
                  </a:lnTo>
                  <a:lnTo>
                    <a:pt x="41563" y="379108"/>
                  </a:lnTo>
                  <a:lnTo>
                    <a:pt x="71278" y="415083"/>
                  </a:lnTo>
                  <a:lnTo>
                    <a:pt x="107292" y="444766"/>
                  </a:lnTo>
                  <a:lnTo>
                    <a:pt x="148625" y="467179"/>
                  </a:lnTo>
                  <a:lnTo>
                    <a:pt x="194298" y="481344"/>
                  </a:lnTo>
                  <a:lnTo>
                    <a:pt x="243331" y="486282"/>
                  </a:lnTo>
                  <a:lnTo>
                    <a:pt x="292365" y="481344"/>
                  </a:lnTo>
                  <a:lnTo>
                    <a:pt x="338038" y="467179"/>
                  </a:lnTo>
                  <a:lnTo>
                    <a:pt x="379371" y="444766"/>
                  </a:lnTo>
                  <a:lnTo>
                    <a:pt x="415385" y="415083"/>
                  </a:lnTo>
                  <a:lnTo>
                    <a:pt x="445100" y="379108"/>
                  </a:lnTo>
                  <a:lnTo>
                    <a:pt x="467538" y="337818"/>
                  </a:lnTo>
                  <a:lnTo>
                    <a:pt x="481719" y="292191"/>
                  </a:lnTo>
                  <a:lnTo>
                    <a:pt x="486663" y="243204"/>
                  </a:lnTo>
                  <a:lnTo>
                    <a:pt x="481719" y="194177"/>
                  </a:lnTo>
                  <a:lnTo>
                    <a:pt x="467538" y="148518"/>
                  </a:lnTo>
                  <a:lnTo>
                    <a:pt x="445100" y="107205"/>
                  </a:lnTo>
                  <a:lnTo>
                    <a:pt x="415385" y="71215"/>
                  </a:lnTo>
                  <a:lnTo>
                    <a:pt x="379371" y="41523"/>
                  </a:lnTo>
                  <a:lnTo>
                    <a:pt x="338038" y="19105"/>
                  </a:lnTo>
                  <a:lnTo>
                    <a:pt x="292365" y="4939"/>
                  </a:lnTo>
                  <a:lnTo>
                    <a:pt x="243331" y="0"/>
                  </a:lnTo>
                  <a:close/>
                </a:path>
              </a:pathLst>
            </a:custGeom>
            <a:solidFill>
              <a:srgbClr val="0987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087748" y="4059682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2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86713" y="3967098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2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934821" y="4540758"/>
            <a:ext cx="487045" cy="486409"/>
          </a:xfrm>
          <a:custGeom>
            <a:avLst/>
            <a:gdLst/>
            <a:ahLst/>
            <a:cxnLst/>
            <a:rect l="l" t="t" r="r" b="b"/>
            <a:pathLst>
              <a:path w="487044" h="486410">
                <a:moveTo>
                  <a:pt x="243306" y="0"/>
                </a:moveTo>
                <a:lnTo>
                  <a:pt x="194270" y="4939"/>
                </a:lnTo>
                <a:lnTo>
                  <a:pt x="148598" y="19105"/>
                </a:lnTo>
                <a:lnTo>
                  <a:pt x="107269" y="41523"/>
                </a:lnTo>
                <a:lnTo>
                  <a:pt x="71261" y="71215"/>
                </a:lnTo>
                <a:lnTo>
                  <a:pt x="41551" y="107205"/>
                </a:lnTo>
                <a:lnTo>
                  <a:pt x="19119" y="148518"/>
                </a:lnTo>
                <a:lnTo>
                  <a:pt x="4942" y="194177"/>
                </a:lnTo>
                <a:lnTo>
                  <a:pt x="0" y="243205"/>
                </a:lnTo>
                <a:lnTo>
                  <a:pt x="4942" y="292191"/>
                </a:lnTo>
                <a:lnTo>
                  <a:pt x="19119" y="337818"/>
                </a:lnTo>
                <a:lnTo>
                  <a:pt x="41551" y="379108"/>
                </a:lnTo>
                <a:lnTo>
                  <a:pt x="71261" y="415083"/>
                </a:lnTo>
                <a:lnTo>
                  <a:pt x="107269" y="444766"/>
                </a:lnTo>
                <a:lnTo>
                  <a:pt x="148598" y="467179"/>
                </a:lnTo>
                <a:lnTo>
                  <a:pt x="194270" y="481344"/>
                </a:lnTo>
                <a:lnTo>
                  <a:pt x="243306" y="486283"/>
                </a:lnTo>
                <a:lnTo>
                  <a:pt x="292351" y="481344"/>
                </a:lnTo>
                <a:lnTo>
                  <a:pt x="338022" y="467179"/>
                </a:lnTo>
                <a:lnTo>
                  <a:pt x="379344" y="444766"/>
                </a:lnTo>
                <a:lnTo>
                  <a:pt x="415340" y="415083"/>
                </a:lnTo>
                <a:lnTo>
                  <a:pt x="445036" y="379108"/>
                </a:lnTo>
                <a:lnTo>
                  <a:pt x="467456" y="337818"/>
                </a:lnTo>
                <a:lnTo>
                  <a:pt x="481623" y="292191"/>
                </a:lnTo>
                <a:lnTo>
                  <a:pt x="486562" y="243205"/>
                </a:lnTo>
                <a:lnTo>
                  <a:pt x="481623" y="194177"/>
                </a:lnTo>
                <a:lnTo>
                  <a:pt x="467456" y="148518"/>
                </a:lnTo>
                <a:lnTo>
                  <a:pt x="445036" y="107205"/>
                </a:lnTo>
                <a:lnTo>
                  <a:pt x="415340" y="71215"/>
                </a:lnTo>
                <a:lnTo>
                  <a:pt x="379344" y="41523"/>
                </a:lnTo>
                <a:lnTo>
                  <a:pt x="338022" y="19105"/>
                </a:lnTo>
                <a:lnTo>
                  <a:pt x="292351" y="4939"/>
                </a:lnTo>
                <a:lnTo>
                  <a:pt x="243306" y="0"/>
                </a:lnTo>
                <a:close/>
              </a:path>
            </a:pathLst>
          </a:custGeom>
          <a:solidFill>
            <a:srgbClr val="0987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086713" y="4597146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22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1035030" y="128396"/>
            <a:ext cx="1029335" cy="327660"/>
          </a:xfrm>
          <a:custGeom>
            <a:avLst/>
            <a:gdLst/>
            <a:ahLst/>
            <a:cxnLst/>
            <a:rect l="l" t="t" r="r" b="b"/>
            <a:pathLst>
              <a:path w="1029334" h="327659">
                <a:moveTo>
                  <a:pt x="974851" y="0"/>
                </a:moveTo>
                <a:lnTo>
                  <a:pt x="54610" y="0"/>
                </a:lnTo>
                <a:lnTo>
                  <a:pt x="33379" y="4300"/>
                </a:lnTo>
                <a:lnTo>
                  <a:pt x="16017" y="16017"/>
                </a:lnTo>
                <a:lnTo>
                  <a:pt x="4300" y="33379"/>
                </a:lnTo>
                <a:lnTo>
                  <a:pt x="0" y="54609"/>
                </a:lnTo>
                <a:lnTo>
                  <a:pt x="0" y="272795"/>
                </a:lnTo>
                <a:lnTo>
                  <a:pt x="4300" y="294006"/>
                </a:lnTo>
                <a:lnTo>
                  <a:pt x="16017" y="311324"/>
                </a:lnTo>
                <a:lnTo>
                  <a:pt x="33379" y="322998"/>
                </a:lnTo>
                <a:lnTo>
                  <a:pt x="54610" y="327278"/>
                </a:lnTo>
                <a:lnTo>
                  <a:pt x="974851" y="327278"/>
                </a:lnTo>
                <a:lnTo>
                  <a:pt x="996062" y="322998"/>
                </a:lnTo>
                <a:lnTo>
                  <a:pt x="1013380" y="311324"/>
                </a:lnTo>
                <a:lnTo>
                  <a:pt x="1025054" y="294006"/>
                </a:lnTo>
                <a:lnTo>
                  <a:pt x="1029335" y="272795"/>
                </a:lnTo>
                <a:lnTo>
                  <a:pt x="1029335" y="54609"/>
                </a:lnTo>
                <a:lnTo>
                  <a:pt x="1025054" y="33379"/>
                </a:lnTo>
                <a:lnTo>
                  <a:pt x="1013380" y="16017"/>
                </a:lnTo>
                <a:lnTo>
                  <a:pt x="996062" y="4300"/>
                </a:lnTo>
                <a:lnTo>
                  <a:pt x="974851" y="0"/>
                </a:lnTo>
                <a:close/>
              </a:path>
            </a:pathLst>
          </a:custGeom>
          <a:solidFill>
            <a:srgbClr val="0084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11174094" y="128473"/>
            <a:ext cx="755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dirty="0"/>
              <a:t>2</a:t>
            </a:r>
            <a:r>
              <a:rPr sz="1900" spc="-20" dirty="0"/>
              <a:t> этап</a:t>
            </a:r>
            <a:endParaRPr sz="1900"/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890396"/>
            <a:ext cx="5401310" cy="1410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3510" indent="-130810">
              <a:lnSpc>
                <a:spcPct val="100000"/>
              </a:lnSpc>
              <a:spcBef>
                <a:spcPts val="105"/>
              </a:spcBef>
              <a:buChar char="-"/>
              <a:tabLst>
                <a:tab pos="143510" algn="l"/>
              </a:tabLst>
            </a:pPr>
            <a:r>
              <a:rPr sz="1700" b="1" spc="-10" dirty="0">
                <a:latin typeface="Arial"/>
                <a:cs typeface="Arial"/>
              </a:rPr>
              <a:t>Онлайн-</a:t>
            </a:r>
            <a:r>
              <a:rPr sz="1700" b="1" dirty="0">
                <a:latin typeface="Arial"/>
                <a:cs typeface="Arial"/>
              </a:rPr>
              <a:t>голосование</a:t>
            </a:r>
            <a:r>
              <a:rPr sz="1700" b="1" spc="-5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через</a:t>
            </a:r>
            <a:r>
              <a:rPr sz="1700" b="1" spc="-4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систему</a:t>
            </a:r>
            <a:r>
              <a:rPr sz="1700" b="1" spc="-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ГИС</a:t>
            </a:r>
            <a:r>
              <a:rPr sz="1700" b="1" spc="-45" dirty="0">
                <a:latin typeface="Arial"/>
                <a:cs typeface="Arial"/>
              </a:rPr>
              <a:t> </a:t>
            </a:r>
            <a:r>
              <a:rPr sz="1700" b="1" spc="-20" dirty="0">
                <a:latin typeface="Arial"/>
                <a:cs typeface="Arial"/>
              </a:rPr>
              <a:t>ЖКХ.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-"/>
            </a:pPr>
            <a:endParaRPr sz="1700">
              <a:latin typeface="Arial"/>
              <a:cs typeface="Arial"/>
            </a:endParaRPr>
          </a:p>
          <a:p>
            <a:pPr marL="143510" indent="-130810">
              <a:lnSpc>
                <a:spcPct val="100000"/>
              </a:lnSpc>
              <a:spcBef>
                <a:spcPts val="5"/>
              </a:spcBef>
              <a:buChar char="-"/>
              <a:tabLst>
                <a:tab pos="143510" algn="l"/>
              </a:tabLst>
            </a:pPr>
            <a:r>
              <a:rPr sz="1700" b="1" dirty="0">
                <a:latin typeface="Arial"/>
                <a:cs typeface="Arial"/>
              </a:rPr>
              <a:t>Через</a:t>
            </a:r>
            <a:r>
              <a:rPr sz="1700" b="1" spc="-4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мобильное</a:t>
            </a:r>
            <a:r>
              <a:rPr sz="1700" b="1" spc="-6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приложение</a:t>
            </a:r>
            <a:r>
              <a:rPr sz="1700" b="1" spc="-7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«Госуслуги.Дом».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300" b="1" dirty="0">
                <a:solidFill>
                  <a:srgbClr val="098740"/>
                </a:solidFill>
                <a:latin typeface="Arial"/>
                <a:cs typeface="Arial"/>
              </a:rPr>
              <a:t>-</a:t>
            </a:r>
            <a:r>
              <a:rPr sz="2300" b="1" spc="-35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098740"/>
                </a:solidFill>
                <a:latin typeface="Arial"/>
                <a:cs typeface="Arial"/>
              </a:rPr>
              <a:t>В</a:t>
            </a:r>
            <a:r>
              <a:rPr sz="2300" b="1" spc="-40" dirty="0">
                <a:solidFill>
                  <a:srgbClr val="098740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098740"/>
                </a:solidFill>
                <a:latin typeface="Arial"/>
                <a:cs typeface="Arial"/>
              </a:rPr>
              <a:t>отделение</a:t>
            </a:r>
            <a:r>
              <a:rPr sz="2300" b="1" spc="-20" dirty="0">
                <a:solidFill>
                  <a:srgbClr val="098740"/>
                </a:solidFill>
                <a:latin typeface="Arial"/>
                <a:cs typeface="Arial"/>
              </a:rPr>
              <a:t> МФЦ.</a:t>
            </a:r>
            <a:endParaRPr sz="2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93285" y="2198573"/>
            <a:ext cx="39916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Наличие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учетной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записи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на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Госуслугах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8947" y="2651163"/>
            <a:ext cx="11424285" cy="3195320"/>
            <a:chOff x="218947" y="2651163"/>
            <a:chExt cx="11424285" cy="3195320"/>
          </a:xfrm>
        </p:grpSpPr>
        <p:sp>
          <p:nvSpPr>
            <p:cNvPr id="5" name="object 5"/>
            <p:cNvSpPr/>
            <p:nvPr/>
          </p:nvSpPr>
          <p:spPr>
            <a:xfrm>
              <a:off x="6279769" y="2657513"/>
              <a:ext cx="5357495" cy="3182620"/>
            </a:xfrm>
            <a:custGeom>
              <a:avLst/>
              <a:gdLst/>
              <a:ahLst/>
              <a:cxnLst/>
              <a:rect l="l" t="t" r="r" b="b"/>
              <a:pathLst>
                <a:path w="5357495" h="3182620">
                  <a:moveTo>
                    <a:pt x="5357113" y="0"/>
                  </a:moveTo>
                  <a:lnTo>
                    <a:pt x="0" y="0"/>
                  </a:lnTo>
                  <a:lnTo>
                    <a:pt x="0" y="3182112"/>
                  </a:lnTo>
                  <a:lnTo>
                    <a:pt x="5357113" y="3182112"/>
                  </a:lnTo>
                  <a:lnTo>
                    <a:pt x="5357113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79769" y="2657513"/>
              <a:ext cx="5357495" cy="3182620"/>
            </a:xfrm>
            <a:custGeom>
              <a:avLst/>
              <a:gdLst/>
              <a:ahLst/>
              <a:cxnLst/>
              <a:rect l="l" t="t" r="r" b="b"/>
              <a:pathLst>
                <a:path w="5357495" h="3182620">
                  <a:moveTo>
                    <a:pt x="0" y="3182112"/>
                  </a:moveTo>
                  <a:lnTo>
                    <a:pt x="5357113" y="3182112"/>
                  </a:lnTo>
                  <a:lnTo>
                    <a:pt x="5357113" y="0"/>
                  </a:lnTo>
                  <a:lnTo>
                    <a:pt x="0" y="0"/>
                  </a:lnTo>
                  <a:lnTo>
                    <a:pt x="0" y="3182112"/>
                  </a:lnTo>
                  <a:close/>
                </a:path>
              </a:pathLst>
            </a:custGeom>
            <a:ln w="127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5297" y="2657513"/>
              <a:ext cx="5357495" cy="3182620"/>
            </a:xfrm>
            <a:custGeom>
              <a:avLst/>
              <a:gdLst/>
              <a:ahLst/>
              <a:cxnLst/>
              <a:rect l="l" t="t" r="r" b="b"/>
              <a:pathLst>
                <a:path w="5357495" h="3182620">
                  <a:moveTo>
                    <a:pt x="5357114" y="0"/>
                  </a:moveTo>
                  <a:lnTo>
                    <a:pt x="0" y="0"/>
                  </a:lnTo>
                  <a:lnTo>
                    <a:pt x="0" y="3182112"/>
                  </a:lnTo>
                  <a:lnTo>
                    <a:pt x="5357114" y="3182112"/>
                  </a:lnTo>
                  <a:lnTo>
                    <a:pt x="5357114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5297" y="2657513"/>
              <a:ext cx="5357495" cy="3182620"/>
            </a:xfrm>
            <a:custGeom>
              <a:avLst/>
              <a:gdLst/>
              <a:ahLst/>
              <a:cxnLst/>
              <a:rect l="l" t="t" r="r" b="b"/>
              <a:pathLst>
                <a:path w="5357495" h="3182620">
                  <a:moveTo>
                    <a:pt x="0" y="3182112"/>
                  </a:moveTo>
                  <a:lnTo>
                    <a:pt x="5357114" y="3182112"/>
                  </a:lnTo>
                  <a:lnTo>
                    <a:pt x="5357114" y="0"/>
                  </a:lnTo>
                  <a:lnTo>
                    <a:pt x="0" y="0"/>
                  </a:lnTo>
                  <a:lnTo>
                    <a:pt x="0" y="3182112"/>
                  </a:lnTo>
                  <a:close/>
                </a:path>
              </a:pathLst>
            </a:custGeom>
            <a:ln w="127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86688" y="2686558"/>
            <a:ext cx="9552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04560" algn="l"/>
              </a:tabLst>
            </a:pPr>
            <a:r>
              <a:rPr sz="1200" b="1" dirty="0">
                <a:solidFill>
                  <a:srgbClr val="F5F7FF"/>
                </a:solidFill>
                <a:latin typeface="Arial"/>
                <a:cs typeface="Arial"/>
              </a:rPr>
              <a:t>ВЫБОР</a:t>
            </a:r>
            <a:r>
              <a:rPr sz="1200" b="1" spc="-30" dirty="0">
                <a:solidFill>
                  <a:srgbClr val="F5F7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5F7FF"/>
                </a:solidFill>
                <a:latin typeface="Arial"/>
                <a:cs typeface="Arial"/>
              </a:rPr>
              <a:t>ВКЛАДКИ</a:t>
            </a:r>
            <a:r>
              <a:rPr sz="1200" b="1" spc="290" dirty="0">
                <a:solidFill>
                  <a:srgbClr val="F5F7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5F7FF"/>
                </a:solidFill>
                <a:latin typeface="Arial"/>
                <a:cs typeface="Arial"/>
              </a:rPr>
              <a:t>ГОЛОСОВАНИЕ</a:t>
            </a:r>
            <a:r>
              <a:rPr sz="1200" b="1" spc="-10" dirty="0">
                <a:solidFill>
                  <a:srgbClr val="F5F7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5F7FF"/>
                </a:solidFill>
                <a:latin typeface="Arial"/>
                <a:cs typeface="Arial"/>
              </a:rPr>
              <a:t>ПО</a:t>
            </a:r>
            <a:r>
              <a:rPr sz="1200" b="1" spc="-35" dirty="0">
                <a:solidFill>
                  <a:srgbClr val="F5F7F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F5F7FF"/>
                </a:solidFill>
                <a:latin typeface="Arial"/>
                <a:cs typeface="Arial"/>
              </a:rPr>
              <a:t>ДОМУ</a:t>
            </a:r>
            <a:r>
              <a:rPr sz="1200" b="1" dirty="0">
                <a:solidFill>
                  <a:srgbClr val="F5F7FF"/>
                </a:solidFill>
                <a:latin typeface="Arial"/>
                <a:cs typeface="Arial"/>
              </a:rPr>
              <a:t>	ГОЛОСОВАНИЕ</a:t>
            </a:r>
            <a:r>
              <a:rPr sz="1200" b="1" spc="-30" dirty="0">
                <a:solidFill>
                  <a:srgbClr val="F5F7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5F7FF"/>
                </a:solidFill>
                <a:latin typeface="Arial"/>
                <a:cs typeface="Arial"/>
              </a:rPr>
              <a:t>ПО</a:t>
            </a:r>
            <a:r>
              <a:rPr sz="1200" b="1" spc="-45" dirty="0">
                <a:solidFill>
                  <a:srgbClr val="F5F7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5F7FF"/>
                </a:solidFill>
                <a:latin typeface="Arial"/>
                <a:cs typeface="Arial"/>
              </a:rPr>
              <a:t>ВОПРОСУ</a:t>
            </a:r>
            <a:r>
              <a:rPr sz="1200" b="1" spc="-45" dirty="0">
                <a:solidFill>
                  <a:srgbClr val="F5F7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5F7FF"/>
                </a:solidFill>
                <a:latin typeface="Arial"/>
                <a:cs typeface="Arial"/>
              </a:rPr>
              <a:t>ПОВЕСТКИ</a:t>
            </a:r>
            <a:r>
              <a:rPr sz="1200" b="1" spc="-50" dirty="0">
                <a:solidFill>
                  <a:srgbClr val="F5F7F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F5F7FF"/>
                </a:solidFill>
                <a:latin typeface="Arial"/>
                <a:cs typeface="Arial"/>
              </a:rPr>
              <a:t>ДНЯ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5772" y="2924975"/>
            <a:ext cx="11430635" cy="3864610"/>
            <a:chOff x="215772" y="2924975"/>
            <a:chExt cx="11430635" cy="386461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297" y="2934500"/>
              <a:ext cx="5357114" cy="290512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0535" y="2929737"/>
              <a:ext cx="5367020" cy="2914650"/>
            </a:xfrm>
            <a:custGeom>
              <a:avLst/>
              <a:gdLst/>
              <a:ahLst/>
              <a:cxnLst/>
              <a:rect l="l" t="t" r="r" b="b"/>
              <a:pathLst>
                <a:path w="5367020" h="2914650">
                  <a:moveTo>
                    <a:pt x="0" y="2914650"/>
                  </a:moveTo>
                  <a:lnTo>
                    <a:pt x="5366639" y="2914650"/>
                  </a:lnTo>
                  <a:lnTo>
                    <a:pt x="5366639" y="0"/>
                  </a:lnTo>
                  <a:lnTo>
                    <a:pt x="0" y="0"/>
                  </a:lnTo>
                  <a:lnTo>
                    <a:pt x="0" y="2914650"/>
                  </a:lnTo>
                  <a:close/>
                </a:path>
              </a:pathLst>
            </a:custGeom>
            <a:ln w="9525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79769" y="2934500"/>
              <a:ext cx="5357113" cy="290512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274943" y="2929737"/>
              <a:ext cx="5367020" cy="2914650"/>
            </a:xfrm>
            <a:custGeom>
              <a:avLst/>
              <a:gdLst/>
              <a:ahLst/>
              <a:cxnLst/>
              <a:rect l="l" t="t" r="r" b="b"/>
              <a:pathLst>
                <a:path w="5367020" h="2914650">
                  <a:moveTo>
                    <a:pt x="0" y="2914650"/>
                  </a:moveTo>
                  <a:lnTo>
                    <a:pt x="5366639" y="2914650"/>
                  </a:lnTo>
                  <a:lnTo>
                    <a:pt x="5366639" y="0"/>
                  </a:lnTo>
                  <a:lnTo>
                    <a:pt x="0" y="0"/>
                  </a:lnTo>
                  <a:lnTo>
                    <a:pt x="0" y="2914650"/>
                  </a:lnTo>
                  <a:close/>
                </a:path>
              </a:pathLst>
            </a:custGeom>
            <a:ln w="9525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5897" y="5272797"/>
              <a:ext cx="4812157" cy="1516253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28396"/>
            <a:ext cx="4424426" cy="566165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51020" algn="l"/>
              </a:tabLst>
            </a:pPr>
            <a:r>
              <a:rPr spc="-10" dirty="0"/>
              <a:t>Голосование</a:t>
            </a:r>
            <a:r>
              <a:rPr spc="-45" dirty="0"/>
              <a:t> </a:t>
            </a:r>
            <a:r>
              <a:rPr spc="-10" dirty="0"/>
              <a:t>собственников</a:t>
            </a:r>
            <a:r>
              <a:rPr dirty="0"/>
              <a:t>	</a:t>
            </a:r>
            <a:r>
              <a:rPr dirty="0">
                <a:solidFill>
                  <a:srgbClr val="7E7E7E"/>
                </a:solidFill>
              </a:rPr>
              <a:t>Электронный</a:t>
            </a:r>
            <a:r>
              <a:rPr spc="-90" dirty="0">
                <a:solidFill>
                  <a:srgbClr val="7E7E7E"/>
                </a:solidFill>
              </a:rPr>
              <a:t> </a:t>
            </a:r>
            <a:r>
              <a:rPr spc="-10" dirty="0">
                <a:solidFill>
                  <a:srgbClr val="7E7E7E"/>
                </a:solidFill>
              </a:rPr>
              <a:t>способ</a:t>
            </a:r>
          </a:p>
        </p:txBody>
      </p:sp>
      <p:sp>
        <p:nvSpPr>
          <p:cNvPr id="18" name="object 18"/>
          <p:cNvSpPr/>
          <p:nvPr/>
        </p:nvSpPr>
        <p:spPr>
          <a:xfrm>
            <a:off x="11064493" y="84201"/>
            <a:ext cx="1029335" cy="327660"/>
          </a:xfrm>
          <a:custGeom>
            <a:avLst/>
            <a:gdLst/>
            <a:ahLst/>
            <a:cxnLst/>
            <a:rect l="l" t="t" r="r" b="b"/>
            <a:pathLst>
              <a:path w="1029334" h="327659">
                <a:moveTo>
                  <a:pt x="974851" y="0"/>
                </a:moveTo>
                <a:lnTo>
                  <a:pt x="54609" y="0"/>
                </a:lnTo>
                <a:lnTo>
                  <a:pt x="33379" y="4280"/>
                </a:lnTo>
                <a:lnTo>
                  <a:pt x="16017" y="15954"/>
                </a:lnTo>
                <a:lnTo>
                  <a:pt x="4300" y="33272"/>
                </a:lnTo>
                <a:lnTo>
                  <a:pt x="0" y="54482"/>
                </a:lnTo>
                <a:lnTo>
                  <a:pt x="0" y="272669"/>
                </a:lnTo>
                <a:lnTo>
                  <a:pt x="4300" y="293953"/>
                </a:lnTo>
                <a:lnTo>
                  <a:pt x="16017" y="311308"/>
                </a:lnTo>
                <a:lnTo>
                  <a:pt x="33379" y="322996"/>
                </a:lnTo>
                <a:lnTo>
                  <a:pt x="54609" y="327278"/>
                </a:lnTo>
                <a:lnTo>
                  <a:pt x="974851" y="327278"/>
                </a:lnTo>
                <a:lnTo>
                  <a:pt x="996062" y="322996"/>
                </a:lnTo>
                <a:lnTo>
                  <a:pt x="1013380" y="311308"/>
                </a:lnTo>
                <a:lnTo>
                  <a:pt x="1025054" y="293953"/>
                </a:lnTo>
                <a:lnTo>
                  <a:pt x="1029334" y="272669"/>
                </a:lnTo>
                <a:lnTo>
                  <a:pt x="1029334" y="54482"/>
                </a:lnTo>
                <a:lnTo>
                  <a:pt x="1025054" y="33272"/>
                </a:lnTo>
                <a:lnTo>
                  <a:pt x="1013380" y="15954"/>
                </a:lnTo>
                <a:lnTo>
                  <a:pt x="996062" y="4280"/>
                </a:lnTo>
                <a:lnTo>
                  <a:pt x="974851" y="0"/>
                </a:lnTo>
                <a:close/>
              </a:path>
            </a:pathLst>
          </a:custGeom>
          <a:solidFill>
            <a:srgbClr val="0084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203685" y="84201"/>
            <a:ext cx="755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9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Arial"/>
                <a:cs typeface="Arial"/>
              </a:rPr>
              <a:t>этап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067" y="1029080"/>
            <a:ext cx="388112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1F3863"/>
                </a:solidFill>
                <a:latin typeface="Arial"/>
                <a:cs typeface="Arial"/>
              </a:rPr>
              <a:t>ФОРМИРОВАНИЕ</a:t>
            </a:r>
            <a:r>
              <a:rPr sz="1600" b="1" spc="-4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F3863"/>
                </a:solidFill>
                <a:latin typeface="Arial"/>
                <a:cs typeface="Arial"/>
              </a:rPr>
              <a:t>ПРОТОКОЛА</a:t>
            </a:r>
            <a:r>
              <a:rPr sz="1600" b="1" spc="-7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F3863"/>
                </a:solidFill>
                <a:latin typeface="Arial"/>
                <a:cs typeface="Arial"/>
              </a:rPr>
              <a:t>ОСС</a:t>
            </a:r>
            <a:r>
              <a:rPr sz="1600" b="1" spc="-8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b="1" spc="-50" dirty="0">
                <a:solidFill>
                  <a:srgbClr val="1F3863"/>
                </a:solidFill>
                <a:latin typeface="Arial"/>
                <a:cs typeface="Arial"/>
              </a:rPr>
              <a:t>В </a:t>
            </a:r>
            <a:r>
              <a:rPr sz="1600" b="1" spc="-10" dirty="0">
                <a:solidFill>
                  <a:srgbClr val="1F3863"/>
                </a:solidFill>
                <a:latin typeface="Arial"/>
                <a:cs typeface="Arial"/>
              </a:rPr>
              <a:t>ТЕЧЕНИЕ</a:t>
            </a:r>
            <a:endParaRPr sz="1600">
              <a:latin typeface="Arial"/>
              <a:cs typeface="Arial"/>
            </a:endParaRPr>
          </a:p>
          <a:p>
            <a:pPr marL="2221230">
              <a:lnSpc>
                <a:spcPts val="5670"/>
              </a:lnSpc>
            </a:pPr>
            <a:r>
              <a:rPr sz="4800" b="1" spc="-10" dirty="0">
                <a:solidFill>
                  <a:srgbClr val="098740"/>
                </a:solidFill>
                <a:latin typeface="Arial"/>
                <a:cs typeface="Arial"/>
              </a:rPr>
              <a:t>24</a:t>
            </a:r>
            <a:r>
              <a:rPr sz="2000" b="1" spc="-10" dirty="0">
                <a:solidFill>
                  <a:srgbClr val="098740"/>
                </a:solidFill>
                <a:latin typeface="Arial"/>
                <a:cs typeface="Arial"/>
              </a:rPr>
              <a:t>ЧАСОВ</a:t>
            </a:r>
            <a:endParaRPr sz="2000">
              <a:latin typeface="Arial"/>
              <a:cs typeface="Arial"/>
            </a:endParaRPr>
          </a:p>
          <a:p>
            <a:pPr marL="12700" marR="1090295">
              <a:lnSpc>
                <a:spcPct val="100000"/>
              </a:lnSpc>
              <a:spcBef>
                <a:spcPts val="90"/>
              </a:spcBef>
            </a:pPr>
            <a:r>
              <a:rPr sz="1600" b="1" dirty="0">
                <a:solidFill>
                  <a:srgbClr val="1F3863"/>
                </a:solidFill>
                <a:latin typeface="Arial"/>
                <a:cs typeface="Arial"/>
              </a:rPr>
              <a:t>С</a:t>
            </a:r>
            <a:r>
              <a:rPr sz="1600" b="1" spc="-40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1F3863"/>
                </a:solidFill>
                <a:latin typeface="Arial"/>
                <a:cs typeface="Arial"/>
              </a:rPr>
              <a:t>МОМЕНТА</a:t>
            </a:r>
            <a:r>
              <a:rPr sz="1600" b="1" spc="-25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F3863"/>
                </a:solidFill>
                <a:latin typeface="Arial"/>
                <a:cs typeface="Arial"/>
              </a:rPr>
              <a:t>ЗАВЕРШЕНИЯ ГОЛОСОВАНИЯ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458773" y="128396"/>
            <a:ext cx="4563110" cy="2948940"/>
            <a:chOff x="7458773" y="128396"/>
            <a:chExt cx="4563110" cy="29489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68234" y="421363"/>
              <a:ext cx="3884295" cy="26459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463535" y="277876"/>
              <a:ext cx="3893820" cy="2794635"/>
            </a:xfrm>
            <a:custGeom>
              <a:avLst/>
              <a:gdLst/>
              <a:ahLst/>
              <a:cxnLst/>
              <a:rect l="l" t="t" r="r" b="b"/>
              <a:pathLst>
                <a:path w="3893820" h="2794635">
                  <a:moveTo>
                    <a:pt x="0" y="2794254"/>
                  </a:moveTo>
                  <a:lnTo>
                    <a:pt x="3893820" y="2794254"/>
                  </a:lnTo>
                  <a:lnTo>
                    <a:pt x="3893820" y="0"/>
                  </a:lnTo>
                  <a:lnTo>
                    <a:pt x="0" y="0"/>
                  </a:lnTo>
                  <a:lnTo>
                    <a:pt x="0" y="2794254"/>
                  </a:lnTo>
                  <a:close/>
                </a:path>
              </a:pathLst>
            </a:custGeom>
            <a:ln w="9525">
              <a:solidFill>
                <a:srgbClr val="39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992484" y="128396"/>
              <a:ext cx="1029335" cy="327660"/>
            </a:xfrm>
            <a:custGeom>
              <a:avLst/>
              <a:gdLst/>
              <a:ahLst/>
              <a:cxnLst/>
              <a:rect l="l" t="t" r="r" b="b"/>
              <a:pathLst>
                <a:path w="1029334" h="327659">
                  <a:moveTo>
                    <a:pt x="974851" y="0"/>
                  </a:moveTo>
                  <a:lnTo>
                    <a:pt x="54610" y="0"/>
                  </a:lnTo>
                  <a:lnTo>
                    <a:pt x="33379" y="4300"/>
                  </a:lnTo>
                  <a:lnTo>
                    <a:pt x="16017" y="16017"/>
                  </a:lnTo>
                  <a:lnTo>
                    <a:pt x="4300" y="33379"/>
                  </a:lnTo>
                  <a:lnTo>
                    <a:pt x="0" y="54609"/>
                  </a:lnTo>
                  <a:lnTo>
                    <a:pt x="0" y="272795"/>
                  </a:lnTo>
                  <a:lnTo>
                    <a:pt x="4300" y="294006"/>
                  </a:lnTo>
                  <a:lnTo>
                    <a:pt x="16017" y="311324"/>
                  </a:lnTo>
                  <a:lnTo>
                    <a:pt x="33379" y="322998"/>
                  </a:lnTo>
                  <a:lnTo>
                    <a:pt x="54610" y="327278"/>
                  </a:lnTo>
                  <a:lnTo>
                    <a:pt x="974851" y="327278"/>
                  </a:lnTo>
                  <a:lnTo>
                    <a:pt x="996062" y="322998"/>
                  </a:lnTo>
                  <a:lnTo>
                    <a:pt x="1013380" y="311324"/>
                  </a:lnTo>
                  <a:lnTo>
                    <a:pt x="1025054" y="294006"/>
                  </a:lnTo>
                  <a:lnTo>
                    <a:pt x="1029335" y="272795"/>
                  </a:lnTo>
                  <a:lnTo>
                    <a:pt x="1029335" y="54609"/>
                  </a:lnTo>
                  <a:lnTo>
                    <a:pt x="1025054" y="33379"/>
                  </a:lnTo>
                  <a:lnTo>
                    <a:pt x="1013380" y="16017"/>
                  </a:lnTo>
                  <a:lnTo>
                    <a:pt x="996062" y="4300"/>
                  </a:lnTo>
                  <a:lnTo>
                    <a:pt x="974851" y="0"/>
                  </a:lnTo>
                  <a:close/>
                </a:path>
              </a:pathLst>
            </a:custGeom>
            <a:solidFill>
              <a:srgbClr val="0084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458773" y="3178365"/>
            <a:ext cx="3903345" cy="1824355"/>
            <a:chOff x="7458773" y="3178365"/>
            <a:chExt cx="3903345" cy="18243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8234" y="3187826"/>
              <a:ext cx="3859342" cy="180517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463535" y="3183127"/>
              <a:ext cx="3893820" cy="1814830"/>
            </a:xfrm>
            <a:custGeom>
              <a:avLst/>
              <a:gdLst/>
              <a:ahLst/>
              <a:cxnLst/>
              <a:rect l="l" t="t" r="r" b="b"/>
              <a:pathLst>
                <a:path w="3893820" h="1814829">
                  <a:moveTo>
                    <a:pt x="0" y="1814703"/>
                  </a:moveTo>
                  <a:lnTo>
                    <a:pt x="3893820" y="1814703"/>
                  </a:lnTo>
                  <a:lnTo>
                    <a:pt x="3893820" y="0"/>
                  </a:lnTo>
                  <a:lnTo>
                    <a:pt x="0" y="0"/>
                  </a:lnTo>
                  <a:lnTo>
                    <a:pt x="0" y="1814703"/>
                  </a:lnTo>
                  <a:close/>
                </a:path>
              </a:pathLst>
            </a:custGeom>
            <a:ln w="9525">
              <a:solidFill>
                <a:srgbClr val="39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458773" y="5075847"/>
            <a:ext cx="3903345" cy="1270635"/>
            <a:chOff x="7458773" y="5075847"/>
            <a:chExt cx="3903345" cy="127063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5685" y="5085372"/>
              <a:ext cx="3801942" cy="125115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463535" y="5080609"/>
              <a:ext cx="3893820" cy="1261110"/>
            </a:xfrm>
            <a:custGeom>
              <a:avLst/>
              <a:gdLst/>
              <a:ahLst/>
              <a:cxnLst/>
              <a:rect l="l" t="t" r="r" b="b"/>
              <a:pathLst>
                <a:path w="3893820" h="1261110">
                  <a:moveTo>
                    <a:pt x="0" y="1260678"/>
                  </a:moveTo>
                  <a:lnTo>
                    <a:pt x="3893820" y="1260678"/>
                  </a:lnTo>
                  <a:lnTo>
                    <a:pt x="3893820" y="0"/>
                  </a:lnTo>
                  <a:lnTo>
                    <a:pt x="0" y="0"/>
                  </a:lnTo>
                  <a:lnTo>
                    <a:pt x="0" y="1260678"/>
                  </a:lnTo>
                  <a:close/>
                </a:path>
              </a:pathLst>
            </a:custGeom>
            <a:ln w="9525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39343" y="5351170"/>
            <a:ext cx="61461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ПРОВЕДЕНИЕ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ПОСЛЕДУЮЩИХ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ОСС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ИСКЛЮЧИТЕЛЬНО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ФОРМЕ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ЗАОЧНОГО </a:t>
            </a:r>
            <a:r>
              <a:rPr sz="2000" b="1" dirty="0">
                <a:latin typeface="Arial"/>
                <a:cs typeface="Arial"/>
              </a:rPr>
              <a:t>ГОЛОСОВАНИЯ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С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ИСПОЛЬЗОВАНИЕМ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ГИС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ЖКХ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70098" y="2580513"/>
            <a:ext cx="1186815" cy="1390015"/>
          </a:xfrm>
          <a:custGeom>
            <a:avLst/>
            <a:gdLst/>
            <a:ahLst/>
            <a:cxnLst/>
            <a:rect l="l" t="t" r="r" b="b"/>
            <a:pathLst>
              <a:path w="1186814" h="1390014">
                <a:moveTo>
                  <a:pt x="0" y="796289"/>
                </a:moveTo>
                <a:lnTo>
                  <a:pt x="296544" y="796289"/>
                </a:lnTo>
                <a:lnTo>
                  <a:pt x="296544" y="0"/>
                </a:lnTo>
                <a:lnTo>
                  <a:pt x="889762" y="0"/>
                </a:lnTo>
                <a:lnTo>
                  <a:pt x="889762" y="796289"/>
                </a:lnTo>
                <a:lnTo>
                  <a:pt x="1186434" y="796289"/>
                </a:lnTo>
                <a:lnTo>
                  <a:pt x="593217" y="1389507"/>
                </a:lnTo>
                <a:lnTo>
                  <a:pt x="0" y="796289"/>
                </a:lnTo>
                <a:close/>
              </a:path>
            </a:pathLst>
          </a:custGeom>
          <a:ln w="38100">
            <a:solidFill>
              <a:srgbClr val="0987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53961" y="4426851"/>
            <a:ext cx="5176520" cy="369570"/>
          </a:xfrm>
          <a:prstGeom prst="rect">
            <a:avLst/>
          </a:prstGeom>
          <a:solidFill>
            <a:srgbClr val="098740"/>
          </a:solidFill>
        </p:spPr>
        <p:txBody>
          <a:bodyPr vert="horz" wrap="square" lIns="0" tIns="40640" rIns="0" bIns="0" rtlCol="0">
            <a:spAutoFit/>
          </a:bodyPr>
          <a:lstStyle/>
          <a:p>
            <a:pPr marL="452755">
              <a:lnSpc>
                <a:spcPct val="100000"/>
              </a:lnSpc>
              <a:spcBef>
                <a:spcPts val="32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КВОРУМ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ЕСТЬ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РЕШЕНИЕ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ПРИНЯТО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28396"/>
            <a:ext cx="3247517" cy="566165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Подведение</a:t>
            </a:r>
            <a:r>
              <a:rPr spc="-120" dirty="0"/>
              <a:t> </a:t>
            </a:r>
            <a:r>
              <a:rPr spc="-10" dirty="0"/>
              <a:t>итогов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18" name="object 18"/>
          <p:cNvSpPr txBox="1"/>
          <p:nvPr/>
        </p:nvSpPr>
        <p:spPr>
          <a:xfrm>
            <a:off x="11131677" y="128473"/>
            <a:ext cx="7550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9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Arial"/>
                <a:cs typeface="Arial"/>
              </a:rPr>
              <a:t>этап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8396"/>
            <a:ext cx="9754870" cy="56616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Рекомендации</a:t>
            </a:r>
            <a:r>
              <a:rPr spc="-45" dirty="0"/>
              <a:t> </a:t>
            </a:r>
            <a:r>
              <a:rPr dirty="0"/>
              <a:t>при</a:t>
            </a:r>
            <a:r>
              <a:rPr spc="-60" dirty="0"/>
              <a:t> </a:t>
            </a:r>
            <a:r>
              <a:rPr dirty="0"/>
              <a:t>проведении</a:t>
            </a:r>
            <a:r>
              <a:rPr spc="-35" dirty="0"/>
              <a:t> </a:t>
            </a:r>
            <a:r>
              <a:rPr dirty="0"/>
              <a:t>ОСС</a:t>
            </a:r>
            <a:r>
              <a:rPr spc="-5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ГИС</a:t>
            </a:r>
            <a:r>
              <a:rPr spc="-45" dirty="0"/>
              <a:t> </a:t>
            </a:r>
            <a:r>
              <a:rPr spc="-25" dirty="0"/>
              <a:t>ЖКХ</a:t>
            </a:r>
          </a:p>
        </p:txBody>
      </p:sp>
      <p:sp>
        <p:nvSpPr>
          <p:cNvPr id="4" name="object 4"/>
          <p:cNvSpPr/>
          <p:nvPr/>
        </p:nvSpPr>
        <p:spPr>
          <a:xfrm>
            <a:off x="335648" y="1797811"/>
            <a:ext cx="354330" cy="353695"/>
          </a:xfrm>
          <a:custGeom>
            <a:avLst/>
            <a:gdLst/>
            <a:ahLst/>
            <a:cxnLst/>
            <a:rect l="l" t="t" r="r" b="b"/>
            <a:pathLst>
              <a:path w="354330" h="353694">
                <a:moveTo>
                  <a:pt x="176847" y="0"/>
                </a:moveTo>
                <a:lnTo>
                  <a:pt x="129836" y="6322"/>
                </a:lnTo>
                <a:lnTo>
                  <a:pt x="87592" y="24162"/>
                </a:lnTo>
                <a:lnTo>
                  <a:pt x="51800" y="51831"/>
                </a:lnTo>
                <a:lnTo>
                  <a:pt x="24146" y="87639"/>
                </a:lnTo>
                <a:lnTo>
                  <a:pt x="6317" y="129895"/>
                </a:lnTo>
                <a:lnTo>
                  <a:pt x="0" y="176911"/>
                </a:lnTo>
                <a:lnTo>
                  <a:pt x="6317" y="223916"/>
                </a:lnTo>
                <a:lnTo>
                  <a:pt x="24146" y="266149"/>
                </a:lnTo>
                <a:lnTo>
                  <a:pt x="51800" y="301926"/>
                </a:lnTo>
                <a:lnTo>
                  <a:pt x="87592" y="329565"/>
                </a:lnTo>
                <a:lnTo>
                  <a:pt x="129836" y="347382"/>
                </a:lnTo>
                <a:lnTo>
                  <a:pt x="176847" y="353695"/>
                </a:lnTo>
                <a:lnTo>
                  <a:pt x="223863" y="347382"/>
                </a:lnTo>
                <a:lnTo>
                  <a:pt x="266111" y="329565"/>
                </a:lnTo>
                <a:lnTo>
                  <a:pt x="301905" y="301926"/>
                </a:lnTo>
                <a:lnTo>
                  <a:pt x="329560" y="266149"/>
                </a:lnTo>
                <a:lnTo>
                  <a:pt x="347389" y="223916"/>
                </a:lnTo>
                <a:lnTo>
                  <a:pt x="353707" y="176911"/>
                </a:lnTo>
                <a:lnTo>
                  <a:pt x="347389" y="129895"/>
                </a:lnTo>
                <a:lnTo>
                  <a:pt x="329560" y="87639"/>
                </a:lnTo>
                <a:lnTo>
                  <a:pt x="301905" y="51831"/>
                </a:lnTo>
                <a:lnTo>
                  <a:pt x="266111" y="24162"/>
                </a:lnTo>
                <a:lnTo>
                  <a:pt x="223863" y="6322"/>
                </a:lnTo>
                <a:lnTo>
                  <a:pt x="176847" y="0"/>
                </a:lnTo>
                <a:close/>
              </a:path>
            </a:pathLst>
          </a:custGeom>
          <a:solidFill>
            <a:srgbClr val="00A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5648" y="2284729"/>
            <a:ext cx="354330" cy="353695"/>
          </a:xfrm>
          <a:custGeom>
            <a:avLst/>
            <a:gdLst/>
            <a:ahLst/>
            <a:cxnLst/>
            <a:rect l="l" t="t" r="r" b="b"/>
            <a:pathLst>
              <a:path w="354330" h="353694">
                <a:moveTo>
                  <a:pt x="176847" y="0"/>
                </a:moveTo>
                <a:lnTo>
                  <a:pt x="129836" y="6312"/>
                </a:lnTo>
                <a:lnTo>
                  <a:pt x="87592" y="24129"/>
                </a:lnTo>
                <a:lnTo>
                  <a:pt x="51800" y="51768"/>
                </a:lnTo>
                <a:lnTo>
                  <a:pt x="24146" y="87545"/>
                </a:lnTo>
                <a:lnTo>
                  <a:pt x="6317" y="129778"/>
                </a:lnTo>
                <a:lnTo>
                  <a:pt x="0" y="176784"/>
                </a:lnTo>
                <a:lnTo>
                  <a:pt x="6317" y="223799"/>
                </a:lnTo>
                <a:lnTo>
                  <a:pt x="24146" y="266055"/>
                </a:lnTo>
                <a:lnTo>
                  <a:pt x="51800" y="301863"/>
                </a:lnTo>
                <a:lnTo>
                  <a:pt x="87592" y="329532"/>
                </a:lnTo>
                <a:lnTo>
                  <a:pt x="129836" y="347372"/>
                </a:lnTo>
                <a:lnTo>
                  <a:pt x="176847" y="353695"/>
                </a:lnTo>
                <a:lnTo>
                  <a:pt x="223863" y="347372"/>
                </a:lnTo>
                <a:lnTo>
                  <a:pt x="266111" y="329532"/>
                </a:lnTo>
                <a:lnTo>
                  <a:pt x="301905" y="301863"/>
                </a:lnTo>
                <a:lnTo>
                  <a:pt x="329560" y="266055"/>
                </a:lnTo>
                <a:lnTo>
                  <a:pt x="347389" y="223799"/>
                </a:lnTo>
                <a:lnTo>
                  <a:pt x="353707" y="176784"/>
                </a:lnTo>
                <a:lnTo>
                  <a:pt x="347389" y="129778"/>
                </a:lnTo>
                <a:lnTo>
                  <a:pt x="329560" y="87545"/>
                </a:lnTo>
                <a:lnTo>
                  <a:pt x="301905" y="51768"/>
                </a:lnTo>
                <a:lnTo>
                  <a:pt x="266111" y="24129"/>
                </a:lnTo>
                <a:lnTo>
                  <a:pt x="223863" y="6312"/>
                </a:lnTo>
                <a:lnTo>
                  <a:pt x="176847" y="0"/>
                </a:lnTo>
                <a:close/>
              </a:path>
            </a:pathLst>
          </a:custGeom>
          <a:solidFill>
            <a:srgbClr val="00A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5648" y="2740786"/>
            <a:ext cx="354330" cy="353695"/>
          </a:xfrm>
          <a:custGeom>
            <a:avLst/>
            <a:gdLst/>
            <a:ahLst/>
            <a:cxnLst/>
            <a:rect l="l" t="t" r="r" b="b"/>
            <a:pathLst>
              <a:path w="354330" h="353694">
                <a:moveTo>
                  <a:pt x="176847" y="0"/>
                </a:moveTo>
                <a:lnTo>
                  <a:pt x="129836" y="6312"/>
                </a:lnTo>
                <a:lnTo>
                  <a:pt x="87592" y="24129"/>
                </a:lnTo>
                <a:lnTo>
                  <a:pt x="51800" y="51768"/>
                </a:lnTo>
                <a:lnTo>
                  <a:pt x="24146" y="87545"/>
                </a:lnTo>
                <a:lnTo>
                  <a:pt x="6317" y="129778"/>
                </a:lnTo>
                <a:lnTo>
                  <a:pt x="0" y="176784"/>
                </a:lnTo>
                <a:lnTo>
                  <a:pt x="6317" y="223799"/>
                </a:lnTo>
                <a:lnTo>
                  <a:pt x="24146" y="266055"/>
                </a:lnTo>
                <a:lnTo>
                  <a:pt x="51800" y="301863"/>
                </a:lnTo>
                <a:lnTo>
                  <a:pt x="87592" y="329532"/>
                </a:lnTo>
                <a:lnTo>
                  <a:pt x="129836" y="347372"/>
                </a:lnTo>
                <a:lnTo>
                  <a:pt x="176847" y="353695"/>
                </a:lnTo>
                <a:lnTo>
                  <a:pt x="223863" y="347372"/>
                </a:lnTo>
                <a:lnTo>
                  <a:pt x="266111" y="329532"/>
                </a:lnTo>
                <a:lnTo>
                  <a:pt x="301905" y="301863"/>
                </a:lnTo>
                <a:lnTo>
                  <a:pt x="329560" y="266055"/>
                </a:lnTo>
                <a:lnTo>
                  <a:pt x="347389" y="223799"/>
                </a:lnTo>
                <a:lnTo>
                  <a:pt x="353707" y="176784"/>
                </a:lnTo>
                <a:lnTo>
                  <a:pt x="347389" y="129778"/>
                </a:lnTo>
                <a:lnTo>
                  <a:pt x="329560" y="87545"/>
                </a:lnTo>
                <a:lnTo>
                  <a:pt x="301905" y="51768"/>
                </a:lnTo>
                <a:lnTo>
                  <a:pt x="266111" y="24129"/>
                </a:lnTo>
                <a:lnTo>
                  <a:pt x="223863" y="6312"/>
                </a:lnTo>
                <a:lnTo>
                  <a:pt x="176847" y="0"/>
                </a:lnTo>
                <a:close/>
              </a:path>
            </a:pathLst>
          </a:custGeom>
          <a:solidFill>
            <a:srgbClr val="00A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5648" y="3196844"/>
            <a:ext cx="354330" cy="353695"/>
          </a:xfrm>
          <a:custGeom>
            <a:avLst/>
            <a:gdLst/>
            <a:ahLst/>
            <a:cxnLst/>
            <a:rect l="l" t="t" r="r" b="b"/>
            <a:pathLst>
              <a:path w="354330" h="353695">
                <a:moveTo>
                  <a:pt x="176847" y="0"/>
                </a:moveTo>
                <a:lnTo>
                  <a:pt x="129836" y="6312"/>
                </a:lnTo>
                <a:lnTo>
                  <a:pt x="87592" y="24129"/>
                </a:lnTo>
                <a:lnTo>
                  <a:pt x="51800" y="51768"/>
                </a:lnTo>
                <a:lnTo>
                  <a:pt x="24146" y="87545"/>
                </a:lnTo>
                <a:lnTo>
                  <a:pt x="6317" y="129778"/>
                </a:lnTo>
                <a:lnTo>
                  <a:pt x="0" y="176783"/>
                </a:lnTo>
                <a:lnTo>
                  <a:pt x="6317" y="223799"/>
                </a:lnTo>
                <a:lnTo>
                  <a:pt x="24146" y="266055"/>
                </a:lnTo>
                <a:lnTo>
                  <a:pt x="51800" y="301863"/>
                </a:lnTo>
                <a:lnTo>
                  <a:pt x="87592" y="329532"/>
                </a:lnTo>
                <a:lnTo>
                  <a:pt x="129836" y="347372"/>
                </a:lnTo>
                <a:lnTo>
                  <a:pt x="176847" y="353694"/>
                </a:lnTo>
                <a:lnTo>
                  <a:pt x="223863" y="347372"/>
                </a:lnTo>
                <a:lnTo>
                  <a:pt x="266111" y="329532"/>
                </a:lnTo>
                <a:lnTo>
                  <a:pt x="301905" y="301863"/>
                </a:lnTo>
                <a:lnTo>
                  <a:pt x="329560" y="266055"/>
                </a:lnTo>
                <a:lnTo>
                  <a:pt x="347389" y="223799"/>
                </a:lnTo>
                <a:lnTo>
                  <a:pt x="353707" y="176783"/>
                </a:lnTo>
                <a:lnTo>
                  <a:pt x="347389" y="129778"/>
                </a:lnTo>
                <a:lnTo>
                  <a:pt x="329560" y="87545"/>
                </a:lnTo>
                <a:lnTo>
                  <a:pt x="301905" y="51768"/>
                </a:lnTo>
                <a:lnTo>
                  <a:pt x="266111" y="24129"/>
                </a:lnTo>
                <a:lnTo>
                  <a:pt x="223863" y="6312"/>
                </a:lnTo>
                <a:lnTo>
                  <a:pt x="176847" y="0"/>
                </a:lnTo>
                <a:close/>
              </a:path>
            </a:pathLst>
          </a:custGeom>
          <a:solidFill>
            <a:srgbClr val="00A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5648" y="3652901"/>
            <a:ext cx="354330" cy="353695"/>
          </a:xfrm>
          <a:custGeom>
            <a:avLst/>
            <a:gdLst/>
            <a:ahLst/>
            <a:cxnLst/>
            <a:rect l="l" t="t" r="r" b="b"/>
            <a:pathLst>
              <a:path w="354330" h="353695">
                <a:moveTo>
                  <a:pt x="176847" y="0"/>
                </a:moveTo>
                <a:lnTo>
                  <a:pt x="129836" y="6312"/>
                </a:lnTo>
                <a:lnTo>
                  <a:pt x="87592" y="24130"/>
                </a:lnTo>
                <a:lnTo>
                  <a:pt x="51800" y="51768"/>
                </a:lnTo>
                <a:lnTo>
                  <a:pt x="24146" y="87545"/>
                </a:lnTo>
                <a:lnTo>
                  <a:pt x="6317" y="129778"/>
                </a:lnTo>
                <a:lnTo>
                  <a:pt x="0" y="176784"/>
                </a:lnTo>
                <a:lnTo>
                  <a:pt x="6317" y="223799"/>
                </a:lnTo>
                <a:lnTo>
                  <a:pt x="24146" y="266055"/>
                </a:lnTo>
                <a:lnTo>
                  <a:pt x="51800" y="301863"/>
                </a:lnTo>
                <a:lnTo>
                  <a:pt x="87592" y="329532"/>
                </a:lnTo>
                <a:lnTo>
                  <a:pt x="129836" y="347372"/>
                </a:lnTo>
                <a:lnTo>
                  <a:pt x="176847" y="353694"/>
                </a:lnTo>
                <a:lnTo>
                  <a:pt x="223863" y="347372"/>
                </a:lnTo>
                <a:lnTo>
                  <a:pt x="266111" y="329532"/>
                </a:lnTo>
                <a:lnTo>
                  <a:pt x="301905" y="301863"/>
                </a:lnTo>
                <a:lnTo>
                  <a:pt x="329560" y="266055"/>
                </a:lnTo>
                <a:lnTo>
                  <a:pt x="347389" y="223799"/>
                </a:lnTo>
                <a:lnTo>
                  <a:pt x="353707" y="176784"/>
                </a:lnTo>
                <a:lnTo>
                  <a:pt x="347389" y="129778"/>
                </a:lnTo>
                <a:lnTo>
                  <a:pt x="329560" y="87545"/>
                </a:lnTo>
                <a:lnTo>
                  <a:pt x="301905" y="51768"/>
                </a:lnTo>
                <a:lnTo>
                  <a:pt x="266111" y="24130"/>
                </a:lnTo>
                <a:lnTo>
                  <a:pt x="223863" y="6312"/>
                </a:lnTo>
                <a:lnTo>
                  <a:pt x="176847" y="0"/>
                </a:lnTo>
                <a:close/>
              </a:path>
            </a:pathLst>
          </a:custGeom>
          <a:solidFill>
            <a:srgbClr val="00A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5648" y="4108958"/>
            <a:ext cx="354330" cy="353695"/>
          </a:xfrm>
          <a:custGeom>
            <a:avLst/>
            <a:gdLst/>
            <a:ahLst/>
            <a:cxnLst/>
            <a:rect l="l" t="t" r="r" b="b"/>
            <a:pathLst>
              <a:path w="354330" h="353695">
                <a:moveTo>
                  <a:pt x="176847" y="0"/>
                </a:moveTo>
                <a:lnTo>
                  <a:pt x="129836" y="6312"/>
                </a:lnTo>
                <a:lnTo>
                  <a:pt x="87592" y="24130"/>
                </a:lnTo>
                <a:lnTo>
                  <a:pt x="51800" y="51768"/>
                </a:lnTo>
                <a:lnTo>
                  <a:pt x="24146" y="87545"/>
                </a:lnTo>
                <a:lnTo>
                  <a:pt x="6317" y="129778"/>
                </a:lnTo>
                <a:lnTo>
                  <a:pt x="0" y="176784"/>
                </a:lnTo>
                <a:lnTo>
                  <a:pt x="6317" y="223799"/>
                </a:lnTo>
                <a:lnTo>
                  <a:pt x="24146" y="266055"/>
                </a:lnTo>
                <a:lnTo>
                  <a:pt x="51800" y="301863"/>
                </a:lnTo>
                <a:lnTo>
                  <a:pt x="87592" y="329532"/>
                </a:lnTo>
                <a:lnTo>
                  <a:pt x="129836" y="347372"/>
                </a:lnTo>
                <a:lnTo>
                  <a:pt x="176847" y="353695"/>
                </a:lnTo>
                <a:lnTo>
                  <a:pt x="223863" y="347372"/>
                </a:lnTo>
                <a:lnTo>
                  <a:pt x="266111" y="329532"/>
                </a:lnTo>
                <a:lnTo>
                  <a:pt x="301905" y="301863"/>
                </a:lnTo>
                <a:lnTo>
                  <a:pt x="329560" y="266055"/>
                </a:lnTo>
                <a:lnTo>
                  <a:pt x="347389" y="223799"/>
                </a:lnTo>
                <a:lnTo>
                  <a:pt x="353707" y="176784"/>
                </a:lnTo>
                <a:lnTo>
                  <a:pt x="347389" y="129778"/>
                </a:lnTo>
                <a:lnTo>
                  <a:pt x="329560" y="87545"/>
                </a:lnTo>
                <a:lnTo>
                  <a:pt x="301905" y="51768"/>
                </a:lnTo>
                <a:lnTo>
                  <a:pt x="266111" y="24130"/>
                </a:lnTo>
                <a:lnTo>
                  <a:pt x="223863" y="6312"/>
                </a:lnTo>
                <a:lnTo>
                  <a:pt x="176847" y="0"/>
                </a:lnTo>
                <a:close/>
              </a:path>
            </a:pathLst>
          </a:custGeom>
          <a:solidFill>
            <a:srgbClr val="00A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5648" y="4599813"/>
            <a:ext cx="354330" cy="353695"/>
          </a:xfrm>
          <a:custGeom>
            <a:avLst/>
            <a:gdLst/>
            <a:ahLst/>
            <a:cxnLst/>
            <a:rect l="l" t="t" r="r" b="b"/>
            <a:pathLst>
              <a:path w="354330" h="353695">
                <a:moveTo>
                  <a:pt x="176847" y="0"/>
                </a:moveTo>
                <a:lnTo>
                  <a:pt x="129836" y="6322"/>
                </a:lnTo>
                <a:lnTo>
                  <a:pt x="87592" y="24162"/>
                </a:lnTo>
                <a:lnTo>
                  <a:pt x="51800" y="51831"/>
                </a:lnTo>
                <a:lnTo>
                  <a:pt x="24146" y="87639"/>
                </a:lnTo>
                <a:lnTo>
                  <a:pt x="6317" y="129895"/>
                </a:lnTo>
                <a:lnTo>
                  <a:pt x="0" y="176911"/>
                </a:lnTo>
                <a:lnTo>
                  <a:pt x="6317" y="223916"/>
                </a:lnTo>
                <a:lnTo>
                  <a:pt x="24146" y="266149"/>
                </a:lnTo>
                <a:lnTo>
                  <a:pt x="51800" y="301926"/>
                </a:lnTo>
                <a:lnTo>
                  <a:pt x="87592" y="329564"/>
                </a:lnTo>
                <a:lnTo>
                  <a:pt x="129836" y="347382"/>
                </a:lnTo>
                <a:lnTo>
                  <a:pt x="176847" y="353694"/>
                </a:lnTo>
                <a:lnTo>
                  <a:pt x="223863" y="347382"/>
                </a:lnTo>
                <a:lnTo>
                  <a:pt x="266111" y="329564"/>
                </a:lnTo>
                <a:lnTo>
                  <a:pt x="301905" y="301926"/>
                </a:lnTo>
                <a:lnTo>
                  <a:pt x="329560" y="266149"/>
                </a:lnTo>
                <a:lnTo>
                  <a:pt x="347389" y="223916"/>
                </a:lnTo>
                <a:lnTo>
                  <a:pt x="353707" y="176911"/>
                </a:lnTo>
                <a:lnTo>
                  <a:pt x="347389" y="129895"/>
                </a:lnTo>
                <a:lnTo>
                  <a:pt x="329560" y="87639"/>
                </a:lnTo>
                <a:lnTo>
                  <a:pt x="301905" y="51831"/>
                </a:lnTo>
                <a:lnTo>
                  <a:pt x="266111" y="24162"/>
                </a:lnTo>
                <a:lnTo>
                  <a:pt x="223863" y="6322"/>
                </a:lnTo>
                <a:lnTo>
                  <a:pt x="176847" y="0"/>
                </a:lnTo>
                <a:close/>
              </a:path>
            </a:pathLst>
          </a:custGeom>
          <a:solidFill>
            <a:srgbClr val="00A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5648" y="5085207"/>
            <a:ext cx="354330" cy="353695"/>
          </a:xfrm>
          <a:custGeom>
            <a:avLst/>
            <a:gdLst/>
            <a:ahLst/>
            <a:cxnLst/>
            <a:rect l="l" t="t" r="r" b="b"/>
            <a:pathLst>
              <a:path w="354330" h="353695">
                <a:moveTo>
                  <a:pt x="176847" y="0"/>
                </a:moveTo>
                <a:lnTo>
                  <a:pt x="129836" y="6312"/>
                </a:lnTo>
                <a:lnTo>
                  <a:pt x="87592" y="24130"/>
                </a:lnTo>
                <a:lnTo>
                  <a:pt x="51800" y="51768"/>
                </a:lnTo>
                <a:lnTo>
                  <a:pt x="24146" y="87545"/>
                </a:lnTo>
                <a:lnTo>
                  <a:pt x="6317" y="129778"/>
                </a:lnTo>
                <a:lnTo>
                  <a:pt x="0" y="176784"/>
                </a:lnTo>
                <a:lnTo>
                  <a:pt x="6317" y="223799"/>
                </a:lnTo>
                <a:lnTo>
                  <a:pt x="24146" y="266055"/>
                </a:lnTo>
                <a:lnTo>
                  <a:pt x="51800" y="301863"/>
                </a:lnTo>
                <a:lnTo>
                  <a:pt x="87592" y="329532"/>
                </a:lnTo>
                <a:lnTo>
                  <a:pt x="129836" y="347372"/>
                </a:lnTo>
                <a:lnTo>
                  <a:pt x="176847" y="353695"/>
                </a:lnTo>
                <a:lnTo>
                  <a:pt x="223863" y="347372"/>
                </a:lnTo>
                <a:lnTo>
                  <a:pt x="266111" y="329532"/>
                </a:lnTo>
                <a:lnTo>
                  <a:pt x="301905" y="301863"/>
                </a:lnTo>
                <a:lnTo>
                  <a:pt x="329560" y="266055"/>
                </a:lnTo>
                <a:lnTo>
                  <a:pt x="347389" y="223799"/>
                </a:lnTo>
                <a:lnTo>
                  <a:pt x="353707" y="176784"/>
                </a:lnTo>
                <a:lnTo>
                  <a:pt x="347389" y="129778"/>
                </a:lnTo>
                <a:lnTo>
                  <a:pt x="329560" y="87545"/>
                </a:lnTo>
                <a:lnTo>
                  <a:pt x="301905" y="51768"/>
                </a:lnTo>
                <a:lnTo>
                  <a:pt x="266111" y="24130"/>
                </a:lnTo>
                <a:lnTo>
                  <a:pt x="223863" y="6312"/>
                </a:lnTo>
                <a:lnTo>
                  <a:pt x="176847" y="0"/>
                </a:lnTo>
                <a:close/>
              </a:path>
            </a:pathLst>
          </a:custGeom>
          <a:solidFill>
            <a:srgbClr val="00A8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3859" y="1707489"/>
            <a:ext cx="11446510" cy="3684904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405130" indent="-367030">
              <a:lnSpc>
                <a:spcPct val="100000"/>
              </a:lnSpc>
              <a:spcBef>
                <a:spcPts val="1300"/>
              </a:spcBef>
              <a:buClr>
                <a:srgbClr val="FFFFFF"/>
              </a:buClr>
              <a:buAutoNum type="arabicPlain"/>
              <a:tabLst>
                <a:tab pos="405130" algn="l"/>
              </a:tabLst>
            </a:pPr>
            <a:r>
              <a:rPr sz="2000" b="1" dirty="0">
                <a:latin typeface="Arial"/>
                <a:cs typeface="Arial"/>
              </a:rPr>
              <a:t>Определить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период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голосования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-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45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дней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9A46"/>
                </a:solidFill>
                <a:latin typeface="Arial"/>
                <a:cs typeface="Arial"/>
              </a:rPr>
              <a:t>(инициатор)</a:t>
            </a:r>
            <a:endParaRPr sz="2000">
              <a:latin typeface="Arial"/>
              <a:cs typeface="Arial"/>
            </a:endParaRPr>
          </a:p>
          <a:p>
            <a:pPr marL="405130" indent="-367030">
              <a:lnSpc>
                <a:spcPct val="100000"/>
              </a:lnSpc>
              <a:spcBef>
                <a:spcPts val="1205"/>
              </a:spcBef>
              <a:buClr>
                <a:srgbClr val="FFFFFF"/>
              </a:buClr>
              <a:buAutoNum type="arabicPlain"/>
              <a:tabLst>
                <a:tab pos="405130" algn="l"/>
              </a:tabLst>
            </a:pPr>
            <a:r>
              <a:rPr sz="2000" b="1" dirty="0">
                <a:latin typeface="Arial"/>
                <a:cs typeface="Arial"/>
              </a:rPr>
              <a:t>Довести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процент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размещения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кадастровых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номеров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ГИС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ЖКХ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до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100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%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A46"/>
                </a:solidFill>
                <a:latin typeface="Arial"/>
                <a:cs typeface="Arial"/>
              </a:rPr>
              <a:t>(УК,</a:t>
            </a:r>
            <a:r>
              <a:rPr sz="2000" b="1" spc="-35" dirty="0">
                <a:solidFill>
                  <a:srgbClr val="009A46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9A46"/>
                </a:solidFill>
                <a:latin typeface="Arial"/>
                <a:cs typeface="Arial"/>
              </a:rPr>
              <a:t>ОМСУ)</a:t>
            </a:r>
            <a:endParaRPr sz="2000">
              <a:latin typeface="Arial"/>
              <a:cs typeface="Arial"/>
            </a:endParaRPr>
          </a:p>
          <a:p>
            <a:pPr marL="405130" indent="-367030">
              <a:lnSpc>
                <a:spcPct val="100000"/>
              </a:lnSpc>
              <a:spcBef>
                <a:spcPts val="1200"/>
              </a:spcBef>
              <a:buClr>
                <a:srgbClr val="FFFFFF"/>
              </a:buClr>
              <a:buAutoNum type="arabicPlain"/>
              <a:tabLst>
                <a:tab pos="405130" algn="l"/>
              </a:tabLst>
            </a:pPr>
            <a:r>
              <a:rPr sz="2000" b="1" dirty="0">
                <a:latin typeface="Arial"/>
                <a:cs typeface="Arial"/>
              </a:rPr>
              <a:t>Воздержаться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от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проведения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ОСС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летний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период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и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праздничные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дни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9A46"/>
                </a:solidFill>
                <a:latin typeface="Arial"/>
                <a:cs typeface="Arial"/>
              </a:rPr>
              <a:t>(инициатор)</a:t>
            </a:r>
            <a:endParaRPr sz="2000">
              <a:latin typeface="Arial"/>
              <a:cs typeface="Arial"/>
            </a:endParaRPr>
          </a:p>
          <a:p>
            <a:pPr marL="405130" indent="-367030">
              <a:lnSpc>
                <a:spcPct val="100000"/>
              </a:lnSpc>
              <a:spcBef>
                <a:spcPts val="1200"/>
              </a:spcBef>
              <a:buClr>
                <a:srgbClr val="FFFFFF"/>
              </a:buClr>
              <a:buAutoNum type="arabicPlain"/>
              <a:tabLst>
                <a:tab pos="405130" algn="l"/>
              </a:tabLst>
            </a:pPr>
            <a:r>
              <a:rPr sz="2000" b="1" dirty="0">
                <a:latin typeface="Arial"/>
                <a:cs typeface="Arial"/>
              </a:rPr>
              <a:t>Использовать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все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способы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уведомления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собственников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A46"/>
                </a:solidFill>
                <a:latin typeface="Arial"/>
                <a:cs typeface="Arial"/>
              </a:rPr>
              <a:t>(администратор,</a:t>
            </a:r>
            <a:r>
              <a:rPr sz="2000" b="1" spc="-30" dirty="0">
                <a:solidFill>
                  <a:srgbClr val="009A4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A46"/>
                </a:solidFill>
                <a:latin typeface="Arial"/>
                <a:cs typeface="Arial"/>
              </a:rPr>
              <a:t>УК,</a:t>
            </a:r>
            <a:r>
              <a:rPr sz="2000" b="1" spc="-30" dirty="0">
                <a:solidFill>
                  <a:srgbClr val="009A46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9A46"/>
                </a:solidFill>
                <a:latin typeface="Arial"/>
                <a:cs typeface="Arial"/>
              </a:rPr>
              <a:t>ОМСУ)</a:t>
            </a:r>
            <a:endParaRPr sz="2000">
              <a:latin typeface="Arial"/>
              <a:cs typeface="Arial"/>
            </a:endParaRPr>
          </a:p>
          <a:p>
            <a:pPr marL="405130" indent="-367030">
              <a:lnSpc>
                <a:spcPct val="100000"/>
              </a:lnSpc>
              <a:spcBef>
                <a:spcPts val="1200"/>
              </a:spcBef>
              <a:buClr>
                <a:srgbClr val="FFFFFF"/>
              </a:buClr>
              <a:buAutoNum type="arabicPlain"/>
              <a:tabLst>
                <a:tab pos="405130" algn="l"/>
              </a:tabLst>
            </a:pPr>
            <a:r>
              <a:rPr sz="2000" b="1" dirty="0">
                <a:latin typeface="Arial"/>
                <a:cs typeface="Arial"/>
              </a:rPr>
              <a:t>Проводить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личные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встречи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и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поквартирные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обходы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A46"/>
                </a:solidFill>
                <a:latin typeface="Arial"/>
                <a:cs typeface="Arial"/>
              </a:rPr>
              <a:t>(администратор,</a:t>
            </a:r>
            <a:r>
              <a:rPr sz="2000" b="1" spc="-45" dirty="0">
                <a:solidFill>
                  <a:srgbClr val="009A4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A46"/>
                </a:solidFill>
                <a:latin typeface="Arial"/>
                <a:cs typeface="Arial"/>
              </a:rPr>
              <a:t>УК,</a:t>
            </a:r>
            <a:r>
              <a:rPr sz="2000" b="1" spc="-45" dirty="0">
                <a:solidFill>
                  <a:srgbClr val="009A46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9A46"/>
                </a:solidFill>
                <a:latin typeface="Arial"/>
                <a:cs typeface="Arial"/>
              </a:rPr>
              <a:t>ОМСУ)</a:t>
            </a:r>
            <a:endParaRPr sz="2000">
              <a:latin typeface="Arial"/>
              <a:cs typeface="Arial"/>
            </a:endParaRPr>
          </a:p>
          <a:p>
            <a:pPr marL="405130" indent="-367030">
              <a:lnSpc>
                <a:spcPct val="100000"/>
              </a:lnSpc>
              <a:spcBef>
                <a:spcPts val="1200"/>
              </a:spcBef>
              <a:buClr>
                <a:srgbClr val="FFFFFF"/>
              </a:buClr>
              <a:buAutoNum type="arabicPlain"/>
              <a:tabLst>
                <a:tab pos="405130" algn="l"/>
              </a:tabLst>
            </a:pPr>
            <a:r>
              <a:rPr sz="2000" b="1" dirty="0">
                <a:latin typeface="Arial"/>
                <a:cs typeface="Arial"/>
              </a:rPr>
              <a:t>Ведение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ежедневной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аналитики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предварительных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итогов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ОСС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9A46"/>
                </a:solidFill>
                <a:latin typeface="Arial"/>
                <a:cs typeface="Arial"/>
              </a:rPr>
              <a:t>(администратор)</a:t>
            </a:r>
            <a:endParaRPr sz="2000">
              <a:latin typeface="Arial"/>
              <a:cs typeface="Arial"/>
            </a:endParaRPr>
          </a:p>
          <a:p>
            <a:pPr marL="405130" indent="-367030">
              <a:lnSpc>
                <a:spcPct val="100000"/>
              </a:lnSpc>
              <a:spcBef>
                <a:spcPts val="1215"/>
              </a:spcBef>
              <a:buClr>
                <a:srgbClr val="FFFFFF"/>
              </a:buClr>
              <a:buAutoNum type="arabicPlain"/>
              <a:tabLst>
                <a:tab pos="405130" algn="l"/>
              </a:tabLst>
            </a:pPr>
            <a:r>
              <a:rPr sz="2000" b="1" dirty="0">
                <a:latin typeface="Arial"/>
                <a:cs typeface="Arial"/>
              </a:rPr>
              <a:t>Информирование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собственников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о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возможности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голосования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в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МФЦ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A46"/>
                </a:solidFill>
                <a:latin typeface="Arial"/>
                <a:cs typeface="Arial"/>
              </a:rPr>
              <a:t>(адм.,</a:t>
            </a:r>
            <a:r>
              <a:rPr sz="2000" b="1" spc="-45" dirty="0">
                <a:solidFill>
                  <a:srgbClr val="009A46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A46"/>
                </a:solidFill>
                <a:latin typeface="Arial"/>
                <a:cs typeface="Arial"/>
              </a:rPr>
              <a:t>УК,</a:t>
            </a:r>
            <a:r>
              <a:rPr sz="2000" b="1" spc="-25" dirty="0">
                <a:solidFill>
                  <a:srgbClr val="009A46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9A46"/>
                </a:solidFill>
                <a:latin typeface="Arial"/>
                <a:cs typeface="Arial"/>
              </a:rPr>
              <a:t>ОМСУ)</a:t>
            </a:r>
            <a:endParaRPr sz="2000">
              <a:latin typeface="Arial"/>
              <a:cs typeface="Arial"/>
            </a:endParaRPr>
          </a:p>
          <a:p>
            <a:pPr marL="405130" indent="-367030">
              <a:lnSpc>
                <a:spcPct val="100000"/>
              </a:lnSpc>
              <a:spcBef>
                <a:spcPts val="1190"/>
              </a:spcBef>
              <a:buClr>
                <a:srgbClr val="FFFFFF"/>
              </a:buClr>
              <a:buAutoNum type="arabicPlain"/>
              <a:tabLst>
                <a:tab pos="405130" algn="l"/>
              </a:tabLst>
            </a:pPr>
            <a:r>
              <a:rPr sz="2000" b="1" dirty="0">
                <a:latin typeface="Arial"/>
                <a:cs typeface="Arial"/>
              </a:rPr>
              <a:t>Популяризация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цифровых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сервисов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для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голосования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9A46"/>
                </a:solidFill>
                <a:latin typeface="Arial"/>
                <a:cs typeface="Arial"/>
              </a:rPr>
              <a:t>(УК,</a:t>
            </a:r>
            <a:r>
              <a:rPr sz="2000" b="1" spc="-65" dirty="0">
                <a:solidFill>
                  <a:srgbClr val="009A46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9A46"/>
                </a:solidFill>
                <a:latin typeface="Arial"/>
                <a:cs typeface="Arial"/>
              </a:rPr>
              <a:t>ОМСУ)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A5CC2-A1D5-41F9-A46A-0460BD944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9FE867-6FCB-4AE2-8674-A67B432FC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7312BA-6C92-42A0-A8CB-2A4DD7DB0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" y="0"/>
            <a:ext cx="12186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27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68D5EA-F295-48D5-AAD1-C909F421C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89EAA0-9955-4029-BEB3-EEA854A55B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480805-10AA-437D-A1D5-34255B02B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2" y="0"/>
            <a:ext cx="12150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16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7719CC-5A44-4E3B-845C-A90A13C59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2A99EA-C1BD-433B-8699-6279742025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3B8333-645D-4658-ADDB-8947ED141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7" y="0"/>
            <a:ext cx="121677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19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54F980-F54E-474E-8198-33BD52EB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FFD2D9-E6B7-41EF-B723-0E2F92470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2BD6B0-CA14-4A59-9BCA-31909F696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" y="4762"/>
            <a:ext cx="121824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2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4301" y="2827109"/>
            <a:ext cx="6825199" cy="100647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араллелограмм 2"/>
          <p:cNvSpPr/>
          <p:nvPr/>
        </p:nvSpPr>
        <p:spPr>
          <a:xfrm rot="16200000" flipH="1">
            <a:off x="2017578" y="2866437"/>
            <a:ext cx="1166051" cy="1087396"/>
          </a:xfrm>
          <a:prstGeom prst="parallelogram">
            <a:avLst>
              <a:gd name="adj" fmla="val 13638"/>
            </a:avLst>
          </a:prstGeom>
          <a:solidFill>
            <a:srgbClr val="CF36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Balashiha250618 Regular" pitchFamily="50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427</Words>
  <Application>Microsoft Office PowerPoint</Application>
  <PresentationFormat>Широкоэкранный</PresentationFormat>
  <Paragraphs>86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Balashiha250618 Regular</vt:lpstr>
      <vt:lpstr>Microsoft Sans Serif</vt:lpstr>
      <vt:lpstr>Times New Roman</vt:lpstr>
      <vt:lpstr>Office Theme</vt:lpstr>
      <vt:lpstr>Презентация PowerPoint</vt:lpstr>
      <vt:lpstr>В электронном виде в гис жкх</vt:lpstr>
      <vt:lpstr>1 этап</vt:lpstr>
      <vt:lpstr>2 этап</vt:lpstr>
      <vt:lpstr>Голосование собственников Электронный способ</vt:lpstr>
      <vt:lpstr>Подведение итогов</vt:lpstr>
      <vt:lpstr>Рекомендации при проведении ОСС в ГИС ЖКХ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Степанов Сергей Анатольевич</dc:creator>
  <cp:lastModifiedBy>user_pto2</cp:lastModifiedBy>
  <cp:revision>2</cp:revision>
  <dcterms:created xsi:type="dcterms:W3CDTF">2025-01-16T17:19:02Z</dcterms:created>
  <dcterms:modified xsi:type="dcterms:W3CDTF">2025-01-17T10:52:14Z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2025-01-16T00:00:00Z</vt:filetime>
  </property>
  <property fmtid="{D5CDD505-2E9C-101B-9397-08002B2CF9AE}" pid="5" name="Producer">
    <vt:lpwstr>Microsoft® PowerPoint® 2010</vt:lpwstr>
  </property>
</Properties>
</file>